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96" r:id="rId1"/>
  </p:sldMasterIdLst>
  <p:notesMasterIdLst>
    <p:notesMasterId r:id="rId12"/>
  </p:notesMasterIdLst>
  <p:sldIdLst>
    <p:sldId id="319" r:id="rId2"/>
    <p:sldId id="299" r:id="rId3"/>
    <p:sldId id="353" r:id="rId4"/>
    <p:sldId id="354" r:id="rId5"/>
    <p:sldId id="355" r:id="rId6"/>
    <p:sldId id="356" r:id="rId7"/>
    <p:sldId id="333" r:id="rId8"/>
    <p:sldId id="335" r:id="rId9"/>
    <p:sldId id="336" r:id="rId10"/>
    <p:sldId id="347" r:id="rId11"/>
  </p:sldIdLst>
  <p:sldSz cx="12192000" cy="6858000"/>
  <p:notesSz cx="9601200" cy="7315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CFFFF"/>
    <a:srgbClr val="CCCCFF"/>
    <a:srgbClr val="FFFFCC"/>
    <a:srgbClr val="FFFFFF"/>
    <a:srgbClr val="FFFF99"/>
    <a:srgbClr val="66330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47" autoAdjust="0"/>
    <p:restoredTop sz="88950" autoAdjust="0"/>
  </p:normalViewPr>
  <p:slideViewPr>
    <p:cSldViewPr snapToGrid="0">
      <p:cViewPr varScale="1">
        <p:scale>
          <a:sx n="72" d="100"/>
          <a:sy n="72" d="100"/>
        </p:scale>
        <p:origin x="-756" y="-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8" y="0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6D9D0A7-4DA7-4675-9A78-F54CF1428252}" type="datetimeFigureOut">
              <a:rPr lang="vi-VN" smtClean="0"/>
              <a:t>05/12/2021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06675" y="914400"/>
            <a:ext cx="4387850" cy="2468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520440"/>
            <a:ext cx="7680960" cy="288036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8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1B54B056-A0DB-4EE3-A737-CDF198D959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88916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54B056-A0DB-4EE3-A737-CDF198D9591C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15933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54B056-A0DB-4EE3-A737-CDF198D9591C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54185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54B056-A0DB-4EE3-A737-CDF198D9591C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33993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54B056-A0DB-4EE3-A737-CDF198D9591C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96756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54B056-A0DB-4EE3-A737-CDF198D9591C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07389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kern="1200" dirty="0" err="1">
                <a:solidFill>
                  <a:srgbClr val="0000CC"/>
                </a:solidFill>
                <a:effectLst/>
                <a:latin typeface="Chu Van 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1800" b="1" kern="1200" dirty="0">
                <a:solidFill>
                  <a:srgbClr val="0000CC"/>
                </a:solidFill>
                <a:effectLst/>
                <a:latin typeface="Chu Van 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200" dirty="0">
                <a:solidFill>
                  <a:srgbClr val="0000CC"/>
                </a:solidFill>
                <a:effectLst/>
                <a:latin typeface="Yu Gothic" panose="020B0400000000000000" pitchFamily="34" charset="-128"/>
                <a:cs typeface="Segoe UI Symbol" panose="020B0502040204020203" pitchFamily="34" charset="0"/>
              </a:rPr>
              <a:t>➊ : </a:t>
            </a:r>
            <a:r>
              <a:rPr lang="en-US" sz="1800" b="1" i="1" dirty="0" err="1">
                <a:solidFill>
                  <a:srgbClr val="0000CC"/>
                </a:solidFill>
                <a:effectLst/>
                <a:latin typeface="Chu Van An" panose="02020603050405020304" pitchFamily="18" charset="0"/>
                <a:ea typeface="Calibri" panose="020F0502020204030204" pitchFamily="34" charset="0"/>
              </a:rPr>
              <a:t>Vận</a:t>
            </a:r>
            <a:r>
              <a:rPr lang="en-US" sz="1800" b="1" i="1" dirty="0">
                <a:solidFill>
                  <a:srgbClr val="0000CC"/>
                </a:solidFill>
                <a:effectLst/>
                <a:latin typeface="Chu Van 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00CC"/>
                </a:solidFill>
                <a:effectLst/>
                <a:latin typeface="Chu Van 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1800" b="1" i="1" dirty="0">
                <a:solidFill>
                  <a:srgbClr val="0000CC"/>
                </a:solidFill>
                <a:effectLst/>
                <a:latin typeface="Chu Van 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00CC"/>
                </a:solidFill>
                <a:effectLst/>
                <a:latin typeface="Chu Van An" panose="02020603050405020304" pitchFamily="18" charset="0"/>
                <a:ea typeface="Calibri" panose="020F0502020204030204" pitchFamily="34" charset="0"/>
              </a:rPr>
              <a:t>trực</a:t>
            </a:r>
            <a:r>
              <a:rPr lang="en-US" sz="1800" b="1" i="1" dirty="0">
                <a:solidFill>
                  <a:srgbClr val="0000CC"/>
                </a:solidFill>
                <a:effectLst/>
                <a:latin typeface="Chu Van 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00CC"/>
                </a:solidFill>
                <a:effectLst/>
                <a:latin typeface="Chu Van An" panose="02020603050405020304" pitchFamily="18" charset="0"/>
                <a:ea typeface="Calibri" panose="020F0502020204030204" pitchFamily="34" charset="0"/>
              </a:rPr>
              <a:t>tiếp</a:t>
            </a:r>
            <a:r>
              <a:rPr lang="en-US" sz="1800" b="1" i="1" dirty="0">
                <a:solidFill>
                  <a:srgbClr val="0000CC"/>
                </a:solidFill>
                <a:effectLst/>
                <a:latin typeface="Chu Van 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00CC"/>
                </a:solidFill>
                <a:effectLst/>
                <a:latin typeface="Chu Van An" panose="02020603050405020304" pitchFamily="18" charset="0"/>
                <a:ea typeface="Calibri" panose="020F0502020204030204" pitchFamily="34" charset="0"/>
              </a:rPr>
              <a:t>bất</a:t>
            </a:r>
            <a:r>
              <a:rPr lang="en-US" sz="1800" b="1" i="1" dirty="0">
                <a:solidFill>
                  <a:srgbClr val="0000CC"/>
                </a:solidFill>
                <a:effectLst/>
                <a:latin typeface="Chu Van 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00CC"/>
                </a:solidFill>
                <a:effectLst/>
                <a:latin typeface="Chu Van An" panose="02020603050405020304" pitchFamily="18" charset="0"/>
                <a:ea typeface="Calibri" panose="020F0502020204030204" pitchFamily="34" charset="0"/>
              </a:rPr>
              <a:t>đẳng</a:t>
            </a:r>
            <a:r>
              <a:rPr lang="en-US" sz="1800" b="1" i="1" dirty="0">
                <a:solidFill>
                  <a:srgbClr val="0000CC"/>
                </a:solidFill>
                <a:effectLst/>
                <a:latin typeface="Chu Van 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00CC"/>
                </a:solidFill>
                <a:effectLst/>
                <a:latin typeface="Chu Van 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1800" b="1" i="1" dirty="0">
                <a:solidFill>
                  <a:srgbClr val="0000CC"/>
                </a:solidFill>
                <a:effectLst/>
                <a:latin typeface="Chu Van 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00CC"/>
                </a:solidFill>
                <a:effectLst/>
                <a:latin typeface="Chu Van An" panose="02020603050405020304" pitchFamily="18" charset="0"/>
                <a:ea typeface="Calibri" panose="020F0502020204030204" pitchFamily="34" charset="0"/>
              </a:rPr>
              <a:t>côsi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54B056-A0DB-4EE3-A737-CDF198D9591C}" type="slidenum">
              <a:rPr lang="vi-VN" smtClean="0"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41780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kern="1200" dirty="0" err="1">
                <a:solidFill>
                  <a:srgbClr val="0000CC"/>
                </a:solidFill>
                <a:effectLst/>
                <a:latin typeface="Chu Van 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1800" b="1" kern="1200" dirty="0">
                <a:solidFill>
                  <a:srgbClr val="0000CC"/>
                </a:solidFill>
                <a:effectLst/>
                <a:latin typeface="Chu Van 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200" dirty="0">
                <a:solidFill>
                  <a:srgbClr val="0000CC"/>
                </a:solidFill>
                <a:effectLst/>
                <a:latin typeface="Yu Gothic" panose="020B0400000000000000" pitchFamily="34" charset="-128"/>
                <a:cs typeface="Segoe UI Symbol" panose="020B0502040204020203" pitchFamily="34" charset="0"/>
              </a:rPr>
              <a:t>➊ : </a:t>
            </a:r>
            <a:r>
              <a:rPr lang="en-US" sz="1800" b="1" i="1" dirty="0" err="1">
                <a:solidFill>
                  <a:srgbClr val="0000CC"/>
                </a:solidFill>
                <a:effectLst/>
                <a:latin typeface="Chu Van An" panose="02020603050405020304" pitchFamily="18" charset="0"/>
                <a:ea typeface="Calibri" panose="020F0502020204030204" pitchFamily="34" charset="0"/>
              </a:rPr>
              <a:t>Vận</a:t>
            </a:r>
            <a:r>
              <a:rPr lang="en-US" sz="1800" b="1" i="1" dirty="0">
                <a:solidFill>
                  <a:srgbClr val="0000CC"/>
                </a:solidFill>
                <a:effectLst/>
                <a:latin typeface="Chu Van 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00CC"/>
                </a:solidFill>
                <a:effectLst/>
                <a:latin typeface="Chu Van 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1800" b="1" i="1" dirty="0">
                <a:solidFill>
                  <a:srgbClr val="0000CC"/>
                </a:solidFill>
                <a:effectLst/>
                <a:latin typeface="Chu Van 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00CC"/>
                </a:solidFill>
                <a:effectLst/>
                <a:latin typeface="Chu Van An" panose="02020603050405020304" pitchFamily="18" charset="0"/>
                <a:ea typeface="Calibri" panose="020F0502020204030204" pitchFamily="34" charset="0"/>
              </a:rPr>
              <a:t>trực</a:t>
            </a:r>
            <a:r>
              <a:rPr lang="en-US" sz="1800" b="1" i="1" dirty="0">
                <a:solidFill>
                  <a:srgbClr val="0000CC"/>
                </a:solidFill>
                <a:effectLst/>
                <a:latin typeface="Chu Van 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00CC"/>
                </a:solidFill>
                <a:effectLst/>
                <a:latin typeface="Chu Van An" panose="02020603050405020304" pitchFamily="18" charset="0"/>
                <a:ea typeface="Calibri" panose="020F0502020204030204" pitchFamily="34" charset="0"/>
              </a:rPr>
              <a:t>tiếp</a:t>
            </a:r>
            <a:r>
              <a:rPr lang="en-US" sz="1800" b="1" i="1" dirty="0">
                <a:solidFill>
                  <a:srgbClr val="0000CC"/>
                </a:solidFill>
                <a:effectLst/>
                <a:latin typeface="Chu Van 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00CC"/>
                </a:solidFill>
                <a:effectLst/>
                <a:latin typeface="Chu Van An" panose="02020603050405020304" pitchFamily="18" charset="0"/>
                <a:ea typeface="Calibri" panose="020F0502020204030204" pitchFamily="34" charset="0"/>
              </a:rPr>
              <a:t>bất</a:t>
            </a:r>
            <a:r>
              <a:rPr lang="en-US" sz="1800" b="1" i="1" dirty="0">
                <a:solidFill>
                  <a:srgbClr val="0000CC"/>
                </a:solidFill>
                <a:effectLst/>
                <a:latin typeface="Chu Van 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00CC"/>
                </a:solidFill>
                <a:effectLst/>
                <a:latin typeface="Chu Van An" panose="02020603050405020304" pitchFamily="18" charset="0"/>
                <a:ea typeface="Calibri" panose="020F0502020204030204" pitchFamily="34" charset="0"/>
              </a:rPr>
              <a:t>đẳng</a:t>
            </a:r>
            <a:r>
              <a:rPr lang="en-US" sz="1800" b="1" i="1" dirty="0">
                <a:solidFill>
                  <a:srgbClr val="0000CC"/>
                </a:solidFill>
                <a:effectLst/>
                <a:latin typeface="Chu Van 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00CC"/>
                </a:solidFill>
                <a:effectLst/>
                <a:latin typeface="Chu Van 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1800" b="1" i="1" dirty="0">
                <a:solidFill>
                  <a:srgbClr val="0000CC"/>
                </a:solidFill>
                <a:effectLst/>
                <a:latin typeface="Chu Van 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00CC"/>
                </a:solidFill>
                <a:effectLst/>
                <a:latin typeface="Chu Van An" panose="02020603050405020304" pitchFamily="18" charset="0"/>
                <a:ea typeface="Calibri" panose="020F0502020204030204" pitchFamily="34" charset="0"/>
              </a:rPr>
              <a:t>côsi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54B056-A0DB-4EE3-A737-CDF198D9591C}" type="slidenum">
              <a:rPr lang="vi-VN" smtClean="0"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8422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pattFill prst="pct60">
          <a:fgClr>
            <a:schemeClr val="accent3">
              <a:lumMod val="20000"/>
              <a:lumOff val="80000"/>
            </a:schemeClr>
          </a:fgClr>
          <a:bgClr>
            <a:srgbClr val="CCCC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247-8E28-4208-A241-B7A86EB61EEF}" type="datetimeFigureOut">
              <a:rPr lang="vi-VN" smtClean="0"/>
              <a:t>05/12/2021</a:t>
            </a:fld>
            <a:endParaRPr lang="vi-VN"/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12C2DD2C-8F06-4601-BD31-73B3E69E3DC7}"/>
              </a:ext>
            </a:extLst>
          </p:cNvPr>
          <p:cNvGrpSpPr/>
          <p:nvPr userDrawn="1"/>
        </p:nvGrpSpPr>
        <p:grpSpPr>
          <a:xfrm>
            <a:off x="54595" y="136525"/>
            <a:ext cx="3411936" cy="6673499"/>
            <a:chOff x="1256607" y="2388359"/>
            <a:chExt cx="3411936" cy="6673499"/>
          </a:xfrm>
        </p:grpSpPr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72229D18-69A1-4A27-961C-D7AEE6F25BE5}"/>
                </a:ext>
              </a:extLst>
            </p:cNvPr>
            <p:cNvCxnSpPr>
              <a:cxnSpLocks/>
            </p:cNvCxnSpPr>
            <p:nvPr/>
          </p:nvCxnSpPr>
          <p:spPr>
            <a:xfrm>
              <a:off x="1256607" y="2388359"/>
              <a:ext cx="0" cy="6673499"/>
            </a:xfrm>
            <a:prstGeom prst="line">
              <a:avLst/>
            </a:prstGeom>
            <a:ln w="28575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67F2297B-359B-48B9-A1C2-1FC534C637BF}"/>
                </a:ext>
              </a:extLst>
            </p:cNvPr>
            <p:cNvCxnSpPr>
              <a:cxnSpLocks/>
            </p:cNvCxnSpPr>
            <p:nvPr/>
          </p:nvCxnSpPr>
          <p:spPr>
            <a:xfrm>
              <a:off x="1256607" y="2388359"/>
              <a:ext cx="341193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80D6CDA6-88EF-4EA9-9AC0-BF2581E15712}"/>
              </a:ext>
            </a:extLst>
          </p:cNvPr>
          <p:cNvGrpSpPr/>
          <p:nvPr userDrawn="1"/>
        </p:nvGrpSpPr>
        <p:grpSpPr>
          <a:xfrm rot="10800000">
            <a:off x="6621471" y="559561"/>
            <a:ext cx="5544101" cy="6250465"/>
            <a:chOff x="1238410" y="2388359"/>
            <a:chExt cx="5544101" cy="6250465"/>
          </a:xfrm>
        </p:grpSpPr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id="{DAC3E486-E436-46DE-8A42-F8BD682E647C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1256607" y="2402005"/>
              <a:ext cx="0" cy="623681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0BC962F8-AEB7-4CDA-A886-0AEACB3D0534}"/>
                </a:ext>
              </a:extLst>
            </p:cNvPr>
            <p:cNvCxnSpPr>
              <a:cxnSpLocks/>
            </p:cNvCxnSpPr>
            <p:nvPr/>
          </p:nvCxnSpPr>
          <p:spPr>
            <a:xfrm>
              <a:off x="1238410" y="2388359"/>
              <a:ext cx="554410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A3B3E9BA-BC3A-4126-B46F-9DBB864E2384}"/>
              </a:ext>
            </a:extLst>
          </p:cNvPr>
          <p:cNvCxnSpPr>
            <a:cxnSpLocks/>
          </p:cNvCxnSpPr>
          <p:nvPr userDrawn="1"/>
        </p:nvCxnSpPr>
        <p:spPr>
          <a:xfrm flipH="1">
            <a:off x="9348717" y="559559"/>
            <a:ext cx="2798660" cy="0"/>
          </a:xfrm>
          <a:prstGeom prst="straightConnector1">
            <a:avLst/>
          </a:prstGeom>
          <a:ln w="28575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462428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247-8E28-4208-A241-B7A86EB61EEF}" type="datetimeFigureOut">
              <a:rPr lang="vi-VN" smtClean="0"/>
              <a:t>05/12/2021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9184-C260-4120-A24D-B93FDD4724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1556410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247-8E28-4208-A241-B7A86EB61EEF}" type="datetimeFigureOut">
              <a:rPr lang="vi-VN" smtClean="0"/>
              <a:t>05/12/2021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9184-C260-4120-A24D-B93FDD4724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8298815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247-8E28-4208-A241-B7A86EB61EEF}" type="datetimeFigureOut">
              <a:rPr lang="vi-VN" smtClean="0"/>
              <a:t>05/12/2021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9184-C260-4120-A24D-B93FDD4724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1729145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247-8E28-4208-A241-B7A86EB61EEF}" type="datetimeFigureOut">
              <a:rPr lang="vi-VN" smtClean="0"/>
              <a:t>05/12/2021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9184-C260-4120-A24D-B93FDD4724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8968611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247-8E28-4208-A241-B7A86EB61EEF}" type="datetimeFigureOut">
              <a:rPr lang="vi-VN" smtClean="0"/>
              <a:t>05/12/2021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9184-C260-4120-A24D-B93FDD4724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3115670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247-8E28-4208-A241-B7A86EB61EEF}" type="datetimeFigureOut">
              <a:rPr lang="vi-VN" smtClean="0"/>
              <a:t>05/12/2021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9184-C260-4120-A24D-B93FDD4724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3307709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247-8E28-4208-A241-B7A86EB61EEF}" type="datetimeFigureOut">
              <a:rPr lang="vi-VN" smtClean="0"/>
              <a:t>05/12/2021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9184-C260-4120-A24D-B93FDD4724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6870231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247-8E28-4208-A241-B7A86EB61EEF}" type="datetimeFigureOut">
              <a:rPr lang="vi-VN" smtClean="0"/>
              <a:t>05/12/2021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9184-C260-4120-A24D-B93FDD4724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8558499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247-8E28-4208-A241-B7A86EB61EEF}" type="datetimeFigureOut">
              <a:rPr lang="vi-VN" smtClean="0"/>
              <a:t>05/12/2021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9184-C260-4120-A24D-B93FDD4724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8201264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247-8E28-4208-A241-B7A86EB61EEF}" type="datetimeFigureOut">
              <a:rPr lang="vi-VN" smtClean="0"/>
              <a:t>05/12/2021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9184-C260-4120-A24D-B93FDD4724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6178731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43247-8E28-4208-A241-B7A86EB61EEF}" type="datetimeFigureOut">
              <a:rPr lang="vi-VN" smtClean="0"/>
              <a:t>05/12/2021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99184-C260-4120-A24D-B93FDD472447}" type="slidenum">
              <a:rPr lang="vi-VN" smtClean="0"/>
              <a:t>‹#›</a:t>
            </a:fld>
            <a:endParaRPr lang="vi-VN"/>
          </a:p>
        </p:txBody>
      </p:sp>
      <p:sp>
        <p:nvSpPr>
          <p:cNvPr id="7" name="Rectangle 7" descr="Light horizontal">
            <a:extLst>
              <a:ext uri="{FF2B5EF4-FFF2-40B4-BE49-F238E27FC236}">
                <a16:creationId xmlns="" xmlns:a16="http://schemas.microsoft.com/office/drawing/2014/main" id="{3332F7FE-A149-4B26-89B7-57253E7F35FC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32819" y="0"/>
            <a:ext cx="103663" cy="6858000"/>
          </a:xfrm>
          <a:prstGeom prst="rect">
            <a:avLst/>
          </a:prstGeom>
          <a:pattFill prst="ltHorz">
            <a:fgClr>
              <a:schemeClr val="bg2"/>
            </a:fgClr>
            <a:bgClr>
              <a:schemeClr val="bg1"/>
            </a:bgClr>
          </a:pattFill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570165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9.pn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9.png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9.png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9.png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03F8B60C-C00D-4571-A295-F6F38F44D634}"/>
              </a:ext>
            </a:extLst>
          </p:cNvPr>
          <p:cNvGrpSpPr/>
          <p:nvPr/>
        </p:nvGrpSpPr>
        <p:grpSpPr>
          <a:xfrm>
            <a:off x="133219" y="1332897"/>
            <a:ext cx="11432811" cy="861774"/>
            <a:chOff x="614376" y="125904"/>
            <a:chExt cx="9755464" cy="1101981"/>
          </a:xfrm>
        </p:grpSpPr>
        <p:grpSp>
          <p:nvGrpSpPr>
            <p:cNvPr id="39" name="Group 38">
              <a:extLst>
                <a:ext uri="{FF2B5EF4-FFF2-40B4-BE49-F238E27FC236}">
                  <a16:creationId xmlns="" xmlns:a16="http://schemas.microsoft.com/office/drawing/2014/main" id="{01479AD4-4344-4DF2-85EF-A235A70877F8}"/>
                </a:ext>
              </a:extLst>
            </p:cNvPr>
            <p:cNvGrpSpPr/>
            <p:nvPr/>
          </p:nvGrpSpPr>
          <p:grpSpPr>
            <a:xfrm>
              <a:off x="722281" y="125904"/>
              <a:ext cx="9647559" cy="1101981"/>
              <a:chOff x="1576" y="808292"/>
              <a:chExt cx="9647559" cy="1101981"/>
            </a:xfrm>
          </p:grpSpPr>
          <p:cxnSp>
            <p:nvCxnSpPr>
              <p:cNvPr id="5" name="Connector: Elbow 4">
                <a:extLst>
                  <a:ext uri="{FF2B5EF4-FFF2-40B4-BE49-F238E27FC236}">
                    <a16:creationId xmlns="" xmlns:a16="http://schemas.microsoft.com/office/drawing/2014/main" id="{52E34517-3CA7-4600-836C-7D3D84EA3ED7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 flipV="1">
                <a:off x="4609460" y="-3481668"/>
                <a:ext cx="561805" cy="9517544"/>
              </a:xfrm>
              <a:prstGeom prst="bentConnector4">
                <a:avLst>
                  <a:gd name="adj1" fmla="val -40690"/>
                  <a:gd name="adj2" fmla="val 77043"/>
                </a:avLst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>
                <a:extLst>
                  <a:ext uri="{FF2B5EF4-FFF2-40B4-BE49-F238E27FC236}">
                    <a16:creationId xmlns="" xmlns:a16="http://schemas.microsoft.com/office/drawing/2014/main" id="{2A9FF675-7E24-4BE5-886F-7B32759B14A9}"/>
                  </a:ext>
                </a:extLst>
              </p:cNvPr>
              <p:cNvSpPr txBox="1"/>
              <p:nvPr/>
            </p:nvSpPr>
            <p:spPr>
              <a:xfrm>
                <a:off x="1576" y="816391"/>
                <a:ext cx="2275106" cy="669060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20000"/>
                      <a:lumOff val="80000"/>
                    </a:schemeClr>
                  </a:gs>
                  <a:gs pos="92000">
                    <a:schemeClr val="accent4">
                      <a:lumMod val="0"/>
                      <a:lumOff val="100000"/>
                    </a:schemeClr>
                  </a:gs>
                  <a:gs pos="100000">
                    <a:schemeClr val="accent4">
                      <a:lumMod val="100000"/>
                    </a:schemeClr>
                  </a:gs>
                </a:gsLst>
                <a:lin ang="5400000" scaled="1"/>
                <a:tileRect/>
              </a:gra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0000CC"/>
                    </a:solidFill>
                    <a:latin typeface="UTM Swiss Condensed" panose="02000500000000000000" pitchFamily="2" charset="0"/>
                    <a:sym typeface="Wingdings 2" panose="05020102010507070707" pitchFamily="18" charset="2"/>
                  </a:rPr>
                  <a:t>  </a:t>
                </a:r>
                <a:r>
                  <a:rPr lang="en-US" sz="2800" b="1" dirty="0">
                    <a:solidFill>
                      <a:srgbClr val="C00000"/>
                    </a:solidFill>
                    <a:latin typeface="UTM Swiss Condensed" panose="02000500000000000000" pitchFamily="2" charset="0"/>
                    <a:sym typeface="Wingdings 2" panose="05020102010507070707" pitchFamily="18" charset="2"/>
                  </a:rPr>
                  <a:t>Ch</a:t>
                </a:r>
                <a:r>
                  <a:rPr lang="vi-VN" sz="2800" b="1" dirty="0">
                    <a:solidFill>
                      <a:srgbClr val="C00000"/>
                    </a:solidFill>
                    <a:latin typeface="UTM Swiss Condensed" panose="02000500000000000000" pitchFamily="2" charset="0"/>
                    <a:sym typeface="Wingdings 2" panose="05020102010507070707" pitchFamily="18" charset="2"/>
                  </a:rPr>
                  <a:t>ư</a:t>
                </a:r>
                <a:r>
                  <a:rPr lang="en-US" sz="2800" b="1" dirty="0" err="1">
                    <a:solidFill>
                      <a:srgbClr val="C00000"/>
                    </a:solidFill>
                    <a:latin typeface="UTM Swiss Condensed" panose="02000500000000000000" pitchFamily="2" charset="0"/>
                    <a:sym typeface="Wingdings 2" panose="05020102010507070707" pitchFamily="18" charset="2"/>
                  </a:rPr>
                  <a:t>ơng</a:t>
                </a:r>
                <a:r>
                  <a:rPr lang="en-US" sz="2800" b="1" dirty="0">
                    <a:solidFill>
                      <a:srgbClr val="C00000"/>
                    </a:solidFill>
                    <a:latin typeface="UTM Swiss Condensed" panose="02000500000000000000" pitchFamily="2" charset="0"/>
                    <a:sym typeface="Wingdings 2" panose="05020102010507070707" pitchFamily="18" charset="2"/>
                  </a:rPr>
                  <a:t> </a:t>
                </a:r>
                <a:r>
                  <a:rPr lang="en-US" sz="2800" b="1" dirty="0">
                    <a:solidFill>
                      <a:srgbClr val="C00000"/>
                    </a:solidFill>
                    <a:latin typeface="UTM Swiss Condensed" panose="02000500000000000000" pitchFamily="2" charset="0"/>
                    <a:ea typeface="Yu Mincho" panose="02020400000000000000" pitchFamily="18" charset="-128"/>
                    <a:sym typeface="Wingdings 2" panose="05020102010507070707" pitchFamily="18" charset="2"/>
                  </a:rPr>
                  <a:t>4</a:t>
                </a:r>
                <a:r>
                  <a:rPr lang="en-US" sz="2800" b="1" dirty="0" smtClean="0">
                    <a:solidFill>
                      <a:srgbClr val="C00000"/>
                    </a:solidFill>
                    <a:latin typeface="UTM Swiss Condensed" panose="02000500000000000000" pitchFamily="2" charset="0"/>
                    <a:sym typeface="Wingdings 2" panose="05020102010507070707" pitchFamily="18" charset="2"/>
                  </a:rPr>
                  <a:t>:</a:t>
                </a:r>
                <a:r>
                  <a:rPr lang="en-US" sz="2800" b="1" dirty="0" smtClean="0">
                    <a:solidFill>
                      <a:srgbClr val="0000CC"/>
                    </a:solidFill>
                    <a:latin typeface="UTM Swiss Condensed" panose="02000500000000000000" pitchFamily="2" charset="0"/>
                  </a:rPr>
                  <a:t> </a:t>
                </a:r>
                <a:endParaRPr lang="vi-VN" sz="2800" b="1" dirty="0">
                  <a:solidFill>
                    <a:srgbClr val="0000CC"/>
                  </a:solidFill>
                  <a:latin typeface="UTM Swiss Condensed" panose="02000500000000000000" pitchFamily="2" charset="0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="" xmlns:a16="http://schemas.microsoft.com/office/drawing/2014/main" id="{C57EE90C-348C-4A60-A155-A3AEA1D0C971}"/>
                  </a:ext>
                </a:extLst>
              </p:cNvPr>
              <p:cNvSpPr txBox="1"/>
              <p:nvPr/>
            </p:nvSpPr>
            <p:spPr>
              <a:xfrm>
                <a:off x="2342582" y="808292"/>
                <a:ext cx="7302790" cy="1101981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FFFF99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500" b="1" dirty="0">
                    <a:solidFill>
                      <a:srgbClr val="0000CC"/>
                    </a:solidFill>
                    <a:latin typeface="Yu Gothic Medium" panose="020B0500000000000000" pitchFamily="34" charset="-128"/>
                    <a:cs typeface="Duong Phuoc Sang" panose="02020603050405020304" pitchFamily="18" charset="0"/>
                  </a:rPr>
                  <a:t>§</a:t>
                </a:r>
                <a:r>
                  <a:rPr lang="en-US" sz="2500" b="1" dirty="0">
                    <a:solidFill>
                      <a:srgbClr val="FF0000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➌</a:t>
                </a:r>
                <a:r>
                  <a:rPr lang="en-US" sz="2500" b="1" dirty="0">
                    <a:solidFill>
                      <a:srgbClr val="0000CC"/>
                    </a:solidFill>
                    <a:latin typeface="Duong Phuoc Sang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sz="2500" dirty="0">
                    <a:solidFill>
                      <a:srgbClr val="0000CC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Chu Van An" panose="02020603050405020304" pitchFamily="18" charset="0"/>
                  </a:rPr>
                  <a:t>BẤT PHƯƠNG TRÌNH VÀ HỆ BẤT PHƯƠNG TRÌNH BẬC NHẤT MỘT </a:t>
                </a:r>
                <a:endParaRPr lang="vi-VN" sz="2500" b="1" dirty="0">
                  <a:solidFill>
                    <a:srgbClr val="0000CC"/>
                  </a:solidFill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</p:grpSp>
        <p:pic>
          <p:nvPicPr>
            <p:cNvPr id="48" name="Picture 30">
              <a:extLst>
                <a:ext uri="{FF2B5EF4-FFF2-40B4-BE49-F238E27FC236}">
                  <a16:creationId xmlns="" xmlns:a16="http://schemas.microsoft.com/office/drawing/2014/main" id="{201DB1BF-0F59-421B-8C76-1746336061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376" y="203869"/>
              <a:ext cx="339755" cy="5859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3" name="Picture 132">
            <a:extLst>
              <a:ext uri="{FF2B5EF4-FFF2-40B4-BE49-F238E27FC236}">
                <a16:creationId xmlns="" xmlns:a16="http://schemas.microsoft.com/office/drawing/2014/main" id="{E429CB93-DEF0-4609-8D36-2D3202A080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6" y="6774459"/>
            <a:ext cx="3903108" cy="105948"/>
          </a:xfrm>
          <a:prstGeom prst="rect">
            <a:avLst/>
          </a:prstGeom>
        </p:spPr>
      </p:pic>
      <p:pic>
        <p:nvPicPr>
          <p:cNvPr id="134" name="Picture 133">
            <a:extLst>
              <a:ext uri="{FF2B5EF4-FFF2-40B4-BE49-F238E27FC236}">
                <a16:creationId xmlns="" xmlns:a16="http://schemas.microsoft.com/office/drawing/2014/main" id="{34AA69BB-DAFF-44F1-98D9-61B0989E18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966" y="6582533"/>
            <a:ext cx="2775439" cy="383852"/>
          </a:xfrm>
          <a:prstGeom prst="rect">
            <a:avLst/>
          </a:prstGeom>
        </p:spPr>
      </p:pic>
      <p:pic>
        <p:nvPicPr>
          <p:cNvPr id="1028" name="Picture 1027">
            <a:extLst>
              <a:ext uri="{FF2B5EF4-FFF2-40B4-BE49-F238E27FC236}">
                <a16:creationId xmlns="" xmlns:a16="http://schemas.microsoft.com/office/drawing/2014/main" id="{440CE9CC-BA7E-4ACA-A48E-420C7421DF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926" y="5763126"/>
            <a:ext cx="624663" cy="1093159"/>
          </a:xfrm>
          <a:prstGeom prst="rect">
            <a:avLst/>
          </a:prstGeom>
        </p:spPr>
      </p:pic>
      <p:pic>
        <p:nvPicPr>
          <p:cNvPr id="1030" name="Picture 1029">
            <a:extLst>
              <a:ext uri="{FF2B5EF4-FFF2-40B4-BE49-F238E27FC236}">
                <a16:creationId xmlns="" xmlns:a16="http://schemas.microsoft.com/office/drawing/2014/main" id="{0338D9D2-4D33-448C-849E-21288CF02A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45897" y="0"/>
            <a:ext cx="1095747" cy="663151"/>
          </a:xfrm>
          <a:prstGeom prst="rect">
            <a:avLst/>
          </a:prstGeom>
        </p:spPr>
      </p:pic>
      <p:pic>
        <p:nvPicPr>
          <p:cNvPr id="1032" name="Picture 1031">
            <a:extLst>
              <a:ext uri="{FF2B5EF4-FFF2-40B4-BE49-F238E27FC236}">
                <a16:creationId xmlns="" xmlns:a16="http://schemas.microsoft.com/office/drawing/2014/main" id="{24CB1D23-FECD-4706-A8C4-7029E807F6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3879" y="4310"/>
            <a:ext cx="317765" cy="1074696"/>
          </a:xfrm>
          <a:prstGeom prst="rect">
            <a:avLst/>
          </a:prstGeom>
        </p:spPr>
      </p:pic>
      <p:pic>
        <p:nvPicPr>
          <p:cNvPr id="142" name="Picture 6" descr="E:\09----------------Diagrams September\22\Png\5.png">
            <a:extLst>
              <a:ext uri="{FF2B5EF4-FFF2-40B4-BE49-F238E27FC236}">
                <a16:creationId xmlns="" xmlns:a16="http://schemas.microsoft.com/office/drawing/2014/main" id="{8C3874D1-EB58-439C-9E7C-900A3ABCA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495186" y="6339078"/>
            <a:ext cx="802908" cy="561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28">
            <a:extLst>
              <a:ext uri="{FF2B5EF4-FFF2-40B4-BE49-F238E27FC236}">
                <a16:creationId xmlns="" xmlns:a16="http://schemas.microsoft.com/office/drawing/2014/main" id="{2CBD370C-2B2B-4267-8898-31D38DB7D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0621" y="151344"/>
            <a:ext cx="566297" cy="580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71724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75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2" y="6745184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2" y="6597295"/>
            <a:ext cx="2775439" cy="29577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0C4A8818-A8C6-40B2-93FC-502248369014}"/>
              </a:ext>
            </a:extLst>
          </p:cNvPr>
          <p:cNvGrpSpPr/>
          <p:nvPr/>
        </p:nvGrpSpPr>
        <p:grpSpPr>
          <a:xfrm>
            <a:off x="-1372802" y="2046834"/>
            <a:ext cx="9144002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="" xmlns:a16="http://schemas.microsoft.com/office/drawing/2014/main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="" xmlns:a16="http://schemas.microsoft.com/office/drawing/2014/main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="" xmlns:a16="http://schemas.microsoft.com/office/drawing/2014/main" id="{83E7C4D7-F4C4-4F6C-87A6-8260675AB9E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7679" y="1"/>
                <a:ext cx="11951976" cy="1724114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0000CC"/>
                </a:solidFill>
                <a:prstDash val="sysDash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err="1">
                    <a:solidFill>
                      <a:srgbClr val="FF0000"/>
                    </a:solidFill>
                  </a:rPr>
                  <a:t>Câu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7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. </a:t>
                </a:r>
                <a:r>
                  <a:rPr lang="en-US" dirty="0" err="1"/>
                  <a:t>Tìm</a:t>
                </a:r>
                <a:r>
                  <a:rPr lang="en-US" dirty="0"/>
                  <a:t> m </a:t>
                </a:r>
                <a:r>
                  <a:rPr lang="en-US" dirty="0" err="1"/>
                  <a:t>để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sau</a:t>
                </a:r>
                <a:r>
                  <a:rPr lang="en-US" dirty="0"/>
                  <a:t> </a:t>
                </a:r>
                <a:r>
                  <a:rPr lang="en-US" dirty="0" err="1"/>
                  <a:t>vô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𝑚𝑥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≤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>
                                  <a:latin typeface="Cambria Math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&lt;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5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>
                                      <a:latin typeface="Cambria Math"/>
                                    </a:rPr>
                                    <m:t>4</m:t>
                                  </m:r>
                                </m:e>
                              </m:d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3E7C4D7-F4C4-4F6C-87A6-8260675AB9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79" y="1"/>
                <a:ext cx="11951976" cy="1724114"/>
              </a:xfrm>
              <a:prstGeom prst="rect">
                <a:avLst/>
              </a:prstGeom>
              <a:blipFill rotWithShape="1">
                <a:blip r:embed="rId6"/>
                <a:stretch>
                  <a:fillRect l="-1223" t="-7719"/>
                </a:stretch>
              </a:blipFill>
              <a:ln>
                <a:solidFill>
                  <a:srgbClr val="0000CC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="" xmlns:a16="http://schemas.microsoft.com/office/drawing/2014/main" id="{0CCF8AB6-AFDC-49F5-9E48-38F7352170C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1099" y="1704109"/>
                <a:ext cx="11938556" cy="5002007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0000CC"/>
                </a:solidFill>
                <a:prstDash val="sysDot"/>
              </a:ln>
            </p:spPr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.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Lời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giải</a:t>
                </a:r>
                <a:r>
                  <a:rPr lang="en-US" b="1" dirty="0">
                    <a:solidFill>
                      <a:srgbClr val="FF0000"/>
                    </a:solidFill>
                  </a:rPr>
                  <a:t>: </a:t>
                </a:r>
              </a:p>
              <a:p>
                <a:r>
                  <a:rPr lang="en-US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</a:t>
                </a:r>
                <a:r>
                  <a:rPr lang="en-US" dirty="0"/>
                  <a:t> </a:t>
                </a:r>
                <a:r>
                  <a:rPr lang="pt-BR" dirty="0"/>
                  <a:t>Hệ bất phương trình tương đương với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BR" i="1">
                                      <a:latin typeface="Cambria Math"/>
                                    </a:rPr>
                                    <m:t>𝑚</m:t>
                                  </m:r>
                                  <m:r>
                                    <a:rPr lang="pt-BR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pt-BR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pt-BR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pt-BR" i="1">
                                  <a:latin typeface="Cambria Math"/>
                                </a:rPr>
                                <m:t>≤−</m:t>
                              </m:r>
                              <m:r>
                                <a:rPr lang="pt-BR"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pt-BR" i="1">
                                  <a:latin typeface="Cambria Math"/>
                                </a:rPr>
                                <m:t>&gt;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BR">
                                      <a:latin typeface="Cambria Math"/>
                                    </a:rPr>
                                    <m:t>14</m:t>
                                  </m:r>
                                </m:num>
                                <m:den>
                                  <m:r>
                                    <a:rPr lang="pt-BR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pPr marL="858838" lvl="0" indent="-457200">
                  <a:buClr>
                    <a:srgbClr val="FF0000"/>
                  </a:buClr>
                  <a:buSzPct val="50000"/>
                  <a:buFont typeface="Chu Van An" panose="02020603050405020304" pitchFamily="18" charset="0"/>
                  <a:buChar char="►"/>
                </a:pP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𝑚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>
                        <a:latin typeface="Cambria Math"/>
                      </a:rPr>
                      <m:t>1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trở</a:t>
                </a:r>
                <a:r>
                  <a:rPr lang="en-US" dirty="0"/>
                  <a:t> </a:t>
                </a:r>
                <a:r>
                  <a:rPr lang="en-US" dirty="0" err="1"/>
                  <a:t>thành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≤−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&gt;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>
                                      <a:latin typeface="Cambria Math"/>
                                    </a:rPr>
                                    <m:t>14</m:t>
                                  </m:r>
                                </m:num>
                                <m:den>
                                  <m:r>
                                    <a:rPr lang="en-US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(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bpt</a:t>
                </a:r>
                <a:r>
                  <a:rPr lang="en-US" dirty="0"/>
                  <a:t> </a:t>
                </a:r>
                <a:r>
                  <a:rPr lang="en-US" dirty="0" err="1"/>
                  <a:t>vô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)</a:t>
                </a:r>
              </a:p>
              <a:p>
                <a:pPr marL="858838" lvl="0" indent="-457200">
                  <a:buClr>
                    <a:srgbClr val="FF0000"/>
                  </a:buClr>
                  <a:buSzPct val="50000"/>
                  <a:buFont typeface="Chu Van An" panose="02020603050405020304" pitchFamily="18" charset="0"/>
                  <a:buChar char="►"/>
                </a:pP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𝑚</m:t>
                    </m:r>
                    <m:r>
                      <a:rPr lang="en-US" i="1">
                        <a:latin typeface="Cambria Math"/>
                      </a:rPr>
                      <m:t>&gt;</m:t>
                    </m:r>
                    <m:r>
                      <a:rPr lang="en-US">
                        <a:latin typeface="Cambria Math"/>
                      </a:rPr>
                      <m:t>1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≤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</a:rPr>
                                    <m:t>𝑚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>
                                      <a:latin typeface="Cambria Math"/>
                                    </a:rPr>
                                    <m:t>1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&gt;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>
                                      <a:latin typeface="Cambria Math"/>
                                    </a:rPr>
                                    <m:t>14</m:t>
                                  </m:r>
                                </m:num>
                                <m:den>
                                  <m:r>
                                    <a:rPr lang="en-US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suy</a:t>
                </a:r>
                <a:r>
                  <a:rPr lang="en-US" dirty="0"/>
                  <a:t> ra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vô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⇔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𝑚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>
                            <a:latin typeface="Cambria Math"/>
                          </a:rPr>
                          <m:t>1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latin typeface="Cambria Math"/>
                          </a:rPr>
                          <m:t>14</m:t>
                        </m:r>
                      </m:num>
                      <m:den>
                        <m:r>
                          <a:rPr lang="en-US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⇔−</m:t>
                    </m:r>
                    <m:r>
                      <a:rPr lang="en-US">
                        <a:latin typeface="Cambria Math"/>
                      </a:rPr>
                      <m:t>6</m:t>
                    </m:r>
                    <m:r>
                      <a:rPr lang="en-US" i="1">
                        <a:latin typeface="Cambria Math"/>
                      </a:rPr>
                      <m:t>≤</m:t>
                    </m:r>
                    <m:r>
                      <a:rPr lang="en-US">
                        <a:latin typeface="Cambria Math"/>
                      </a:rPr>
                      <m:t>14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𝑚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⇔</m:t>
                    </m:r>
                    <m:r>
                      <a:rPr lang="en-US" i="1">
                        <a:latin typeface="Cambria Math"/>
                      </a:rPr>
                      <m:t>𝑚</m:t>
                    </m:r>
                    <m:r>
                      <a:rPr lang="en-US" i="1"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pPr lvl="0">
                  <a:buClr>
                    <a:srgbClr val="FF0000"/>
                  </a:buClr>
                  <a:buSzPct val="50000"/>
                </a:pPr>
                <a:r>
                  <a:rPr lang="en-US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 </a:t>
                </a:r>
                <a:r>
                  <a:rPr lang="en-US" dirty="0"/>
                  <a:t>Do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𝑚</m:t>
                    </m:r>
                    <m:r>
                      <a:rPr lang="en-US" i="1">
                        <a:latin typeface="Cambria Math"/>
                      </a:rPr>
                      <m:t>&gt;</m:t>
                    </m:r>
                    <m:r>
                      <a:rPr lang="en-US">
                        <a:latin typeface="Cambria Math"/>
                      </a:rPr>
                      <m:t>1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thì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vô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endParaRPr lang="en-US" dirty="0"/>
              </a:p>
              <a:p>
                <a:pPr marL="858838" lvl="0" indent="-457200">
                  <a:buClr>
                    <a:srgbClr val="FF0000"/>
                  </a:buClr>
                  <a:buSzPct val="50000"/>
                  <a:buFont typeface="Chu Van An" panose="02020603050405020304" pitchFamily="18" charset="0"/>
                  <a:buChar char="►"/>
                </a:pP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𝑚</m:t>
                    </m:r>
                    <m:r>
                      <a:rPr lang="en-US" i="1">
                        <a:latin typeface="Cambria Math"/>
                      </a:rPr>
                      <m:t>&lt;</m:t>
                    </m:r>
                    <m:r>
                      <a:rPr lang="en-US">
                        <a:latin typeface="Cambria Math"/>
                      </a:rPr>
                      <m:t>1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≥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</a:rPr>
                                    <m:t>𝑚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>
                                      <a:latin typeface="Cambria Math"/>
                                    </a:rPr>
                                    <m:t>1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&gt;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>
                                      <a:latin typeface="Cambria Math"/>
                                    </a:rPr>
                                    <m:t>14</m:t>
                                  </m:r>
                                </m:num>
                                <m:den>
                                  <m:r>
                                    <a:rPr lang="en-US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(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bpt</a:t>
                </a:r>
                <a:r>
                  <a:rPr lang="en-US" dirty="0"/>
                  <a:t> </a:t>
                </a:r>
                <a:r>
                  <a:rPr lang="en-US" dirty="0" err="1"/>
                  <a:t>luôn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)</a:t>
                </a:r>
              </a:p>
              <a:p>
                <a:pPr lvl="0"/>
                <a:r>
                  <a:rPr lang="en-US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 </a:t>
                </a:r>
                <a:r>
                  <a:rPr lang="en-US" dirty="0" err="1"/>
                  <a:t>Vậy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tìm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𝑚</m:t>
                    </m:r>
                    <m:r>
                      <a:rPr lang="en-US" i="1">
                        <a:latin typeface="Cambria Math"/>
                      </a:rPr>
                      <m:t>≥</m:t>
                    </m:r>
                    <m:r>
                      <a:rPr lang="en-US">
                        <a:latin typeface="Cambria Math"/>
                      </a:rPr>
                      <m:t>1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0CCF8AB6-AFDC-49F5-9E48-38F7352170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099" y="1704109"/>
                <a:ext cx="11938556" cy="5002007"/>
              </a:xfrm>
              <a:prstGeom prst="rect">
                <a:avLst/>
              </a:prstGeom>
              <a:blipFill>
                <a:blip r:embed="rId7"/>
                <a:stretch>
                  <a:fillRect l="-612" t="-2555" b="-2433"/>
                </a:stretch>
              </a:blipFill>
              <a:ln>
                <a:solidFill>
                  <a:srgbClr val="0000CC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38801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2" y="6745184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2" y="6597295"/>
            <a:ext cx="2775439" cy="29577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0C4A8818-A8C6-40B2-93FC-502248369014}"/>
              </a:ext>
            </a:extLst>
          </p:cNvPr>
          <p:cNvGrpSpPr/>
          <p:nvPr/>
        </p:nvGrpSpPr>
        <p:grpSpPr>
          <a:xfrm>
            <a:off x="-1372802" y="2046834"/>
            <a:ext cx="9144002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="" xmlns:a16="http://schemas.microsoft.com/office/drawing/2014/main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="" xmlns:a16="http://schemas.microsoft.com/office/drawing/2014/main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Content Placeholder 2">
                <a:extLst>
                  <a:ext uri="{FF2B5EF4-FFF2-40B4-BE49-F238E27FC236}">
                    <a16:creationId xmlns=""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3402" y="198783"/>
                <a:ext cx="11912833" cy="6694289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rgbClr val="FF0000"/>
                    </a:solidFill>
                  </a:rPr>
                  <a:t>➊.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i="1" dirty="0" err="1">
                    <a:solidFill>
                      <a:srgbClr val="FF0000"/>
                    </a:solidFill>
                  </a:rPr>
                  <a:t>Giải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i="1" dirty="0" err="1">
                    <a:solidFill>
                      <a:srgbClr val="FF0000"/>
                    </a:solidFill>
                  </a:rPr>
                  <a:t>và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i="1" dirty="0" err="1">
                    <a:solidFill>
                      <a:srgbClr val="FF0000"/>
                    </a:solidFill>
                  </a:rPr>
                  <a:t>biện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i="1" dirty="0" err="1">
                    <a:solidFill>
                      <a:srgbClr val="FF0000"/>
                    </a:solidFill>
                  </a:rPr>
                  <a:t>luận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i="1" dirty="0" err="1">
                    <a:solidFill>
                      <a:srgbClr val="FF0000"/>
                    </a:solidFill>
                  </a:rPr>
                  <a:t>bất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i="1" dirty="0" err="1">
                    <a:solidFill>
                      <a:srgbClr val="FF0000"/>
                    </a:solidFill>
                  </a:rPr>
                  <a:t>phương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i="1" dirty="0" err="1">
                    <a:solidFill>
                      <a:srgbClr val="FF0000"/>
                    </a:solidFill>
                  </a:rPr>
                  <a:t>trình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i="1" dirty="0" err="1">
                    <a:solidFill>
                      <a:srgbClr val="FF0000"/>
                    </a:solidFill>
                  </a:rPr>
                  <a:t>dạng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</a:rPr>
                      <m:t>𝒂𝒙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</a:rPr>
                      <m:t>𝒃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</a:rPr>
                      <m:t>&lt;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en-US" b="1" i="1" dirty="0">
                    <a:solidFill>
                      <a:srgbClr val="FF0000"/>
                    </a:solidFill>
                  </a:rPr>
                  <a:t>.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 lvl="0"/>
                <a:r>
                  <a:rPr lang="nl-NL" dirty="0">
                    <a:solidFill>
                      <a:srgbClr val="FF0000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⦿</a:t>
                </a:r>
                <a:r>
                  <a:rPr lang="nl-NL" dirty="0">
                    <a:latin typeface="Yu Gothic" panose="020B0400000000000000" pitchFamily="34" charset="-128"/>
                    <a:ea typeface="Yu Gothic" panose="020B0400000000000000" pitchFamily="34" charset="-128"/>
                  </a:rPr>
                  <a:t> </a:t>
                </a:r>
                <a:r>
                  <a:rPr lang="en-US" dirty="0" err="1"/>
                  <a:t>Giải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dạng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𝑎𝑥</m:t>
                    </m:r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𝑏</m:t>
                    </m:r>
                    <m:r>
                      <a:rPr lang="en-US" i="1">
                        <a:latin typeface="Cambria Math"/>
                      </a:rPr>
                      <m:t>&lt;</m:t>
                    </m:r>
                    <m:r>
                      <a:rPr lang="en-US">
                        <a:latin typeface="Cambria Math"/>
                      </a:rPr>
                      <m:t>0</m:t>
                    </m:r>
                  </m:oMath>
                </a14:m>
                <a:r>
                  <a:rPr lang="en-US" dirty="0"/>
                  <a:t> (1)</a:t>
                </a:r>
              </a:p>
              <a:p>
                <a:pPr marL="692150" indent="-457200" algn="just">
                  <a:buClr>
                    <a:srgbClr val="FF0000"/>
                  </a:buClr>
                  <a:buSzPct val="80000"/>
                  <a:buFont typeface="Chu Van An" panose="02020603050405020304" pitchFamily="18" charset="0"/>
                  <a:buChar char="►"/>
                </a:pPr>
                <a:r>
                  <a:rPr lang="en-US" dirty="0" err="1"/>
                  <a:t>Nếu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𝑎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>
                        <a:latin typeface="Cambria Math"/>
                      </a:rPr>
                      <m:t>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thì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dạng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0.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𝑏</m:t>
                    </m:r>
                    <m:r>
                      <a:rPr lang="en-US" i="1">
                        <a:latin typeface="Cambria Math"/>
                      </a:rPr>
                      <m:t>&lt;</m:t>
                    </m:r>
                    <m:r>
                      <a:rPr lang="en-US">
                        <a:latin typeface="Cambria Math"/>
                      </a:rPr>
                      <m:t>0</m:t>
                    </m:r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pPr marL="234950" algn="just">
                  <a:buClr>
                    <a:srgbClr val="FF0000"/>
                  </a:buClr>
                  <a:buSzPct val="80000"/>
                </a:pPr>
                <a:r>
                  <a:rPr lang="en-US" dirty="0"/>
                  <a:t> </a:t>
                </a:r>
                <a:r>
                  <a:rPr lang="en-US" dirty="0" smtClean="0"/>
                  <a:t>                                          </a:t>
                </a:r>
                <a:r>
                  <a:rPr lang="en-US" dirty="0" err="1" smtClean="0"/>
                  <a:t>Với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𝑏</m:t>
                    </m:r>
                    <m:r>
                      <a:rPr lang="en-US" i="1">
                        <a:latin typeface="Cambria Math"/>
                      </a:rPr>
                      <m:t>&lt;</m:t>
                    </m:r>
                    <m:r>
                      <a:rPr lang="en-US">
                        <a:latin typeface="Cambria Math"/>
                      </a:rPr>
                      <m:t>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thì</a:t>
                </a:r>
                <a:r>
                  <a:rPr lang="en-US" dirty="0"/>
                  <a:t> </a:t>
                </a:r>
                <a:r>
                  <a:rPr lang="en-US" dirty="0" err="1"/>
                  <a:t>tập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BPT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S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ℝ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234950" lvl="0" algn="just">
                  <a:buClr>
                    <a:srgbClr val="FF0000"/>
                  </a:buClr>
                  <a:buSzPct val="80000"/>
                </a:pPr>
                <a:r>
                  <a:rPr lang="en-US" dirty="0" smtClean="0"/>
                  <a:t>                                            </a:t>
                </a:r>
                <a:r>
                  <a:rPr lang="en-US" dirty="0" err="1" smtClean="0"/>
                  <a:t>Với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𝑏</m:t>
                    </m:r>
                    <m:r>
                      <a:rPr lang="en-US" i="1">
                        <a:latin typeface="Cambria Math"/>
                      </a:rPr>
                      <m:t>≥</m:t>
                    </m:r>
                    <m:r>
                      <a:rPr lang="en-US">
                        <a:latin typeface="Cambria Math"/>
                      </a:rPr>
                      <m:t>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thì</a:t>
                </a:r>
                <a:r>
                  <a:rPr lang="en-US" dirty="0"/>
                  <a:t> </a:t>
                </a:r>
                <a:r>
                  <a:rPr lang="en-US" dirty="0" err="1"/>
                  <a:t>tập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BPT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/>
                  <a:t>S = </a:t>
                </a:r>
                <a:r>
                  <a:rPr lang="en-US" dirty="0">
                    <a:sym typeface="Symbol" panose="05050102010706020507" pitchFamily="18" charset="2"/>
                  </a:rPr>
                  <a:t> </a:t>
                </a:r>
                <a:endParaRPr lang="en-US" dirty="0" smtClean="0">
                  <a:sym typeface="Symbol" panose="05050102010706020507" pitchFamily="18" charset="2"/>
                </a:endParaRPr>
              </a:p>
              <a:p>
                <a:pPr marL="692150" lvl="0" indent="-457200" algn="just">
                  <a:buClr>
                    <a:srgbClr val="FF0000"/>
                  </a:buClr>
                  <a:buSzPct val="80000"/>
                  <a:buFont typeface="Chu Van An" panose="02020603050405020304" pitchFamily="18" charset="0"/>
                  <a:buChar char="►"/>
                </a:pPr>
                <a:r>
                  <a:rPr lang="en-US" dirty="0" err="1" smtClean="0"/>
                  <a:t>Nếu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𝑎</m:t>
                    </m:r>
                    <m:r>
                      <a:rPr lang="en-US" i="1">
                        <a:latin typeface="Cambria Math"/>
                      </a:rPr>
                      <m:t>&gt;</m:t>
                    </m:r>
                    <m:r>
                      <a:rPr lang="en-US">
                        <a:latin typeface="Cambria Math"/>
                      </a:rPr>
                      <m:t>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thì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⇔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&lt;−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suy</a:t>
                </a:r>
                <a:r>
                  <a:rPr lang="en-US" dirty="0"/>
                  <a:t> ra </a:t>
                </a:r>
                <a:r>
                  <a:rPr lang="en-US" dirty="0" err="1"/>
                  <a:t>tập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𝑆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−∞</m:t>
                        </m:r>
                        <m:r>
                          <a:rPr lang="en-US">
                            <a:latin typeface="Cambria Math"/>
                          </a:rPr>
                          <m:t>;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𝑏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pPr marL="692150" lvl="0" indent="-457200" algn="just">
                  <a:buClr>
                    <a:srgbClr val="FF0000"/>
                  </a:buClr>
                  <a:buSzPct val="80000"/>
                  <a:buFont typeface="Chu Van An" panose="02020603050405020304" pitchFamily="18" charset="0"/>
                  <a:buChar char="►"/>
                </a:pPr>
                <a:r>
                  <a:rPr lang="en-US" dirty="0"/>
                  <a:t>Nếu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thì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&gt;−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suy</a:t>
                </a:r>
                <a:r>
                  <a:rPr lang="en-US" dirty="0"/>
                  <a:t> ra </a:t>
                </a:r>
                <a:r>
                  <a:rPr lang="en-US" dirty="0" err="1"/>
                  <a:t>tập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en-US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+∞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nl-NL" dirty="0">
                    <a:solidFill>
                      <a:srgbClr val="FF0000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⦿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dạng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m>
                      <m:mPr>
                        <m:plcHide m:val="on"/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i="1">
                            <a:latin typeface="Cambria Math"/>
                          </a:rPr>
                        </m:ctrlPr>
                      </m:mPr>
                      <m:m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mr>
                      <m:m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mr>
                      <m:m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mr>
                    </m:m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giải</a:t>
                </a:r>
                <a:r>
                  <a:rPr lang="en-US" dirty="0"/>
                  <a:t> </a:t>
                </a:r>
                <a:r>
                  <a:rPr lang="en-US" dirty="0" err="1"/>
                  <a:t>hoàn</a:t>
                </a:r>
                <a:r>
                  <a:rPr lang="en-US" dirty="0"/>
                  <a:t> </a:t>
                </a:r>
                <a:r>
                  <a:rPr lang="en-US" dirty="0" err="1"/>
                  <a:t>toàn</a:t>
                </a:r>
                <a:r>
                  <a:rPr lang="en-US" dirty="0"/>
                  <a:t> </a:t>
                </a:r>
                <a:r>
                  <a:rPr lang="en-US" dirty="0" err="1"/>
                  <a:t>tương</a:t>
                </a:r>
                <a:r>
                  <a:rPr lang="en-US" dirty="0"/>
                  <a:t> </a:t>
                </a:r>
                <a:r>
                  <a:rPr lang="en-US" dirty="0" err="1"/>
                  <a:t>tự</a:t>
                </a:r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18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402" y="198783"/>
                <a:ext cx="11912833" cy="6694289"/>
              </a:xfrm>
              <a:prstGeom prst="rect">
                <a:avLst/>
              </a:prstGeom>
              <a:blipFill rotWithShape="1">
                <a:blip r:embed="rId5"/>
                <a:stretch>
                  <a:fillRect l="-1226" t="-2273" r="-766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079305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2" y="6745184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2" y="6597295"/>
            <a:ext cx="2775439" cy="29577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0C4A8818-A8C6-40B2-93FC-502248369014}"/>
              </a:ext>
            </a:extLst>
          </p:cNvPr>
          <p:cNvGrpSpPr/>
          <p:nvPr/>
        </p:nvGrpSpPr>
        <p:grpSpPr>
          <a:xfrm>
            <a:off x="-1372802" y="2046834"/>
            <a:ext cx="9144002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="" xmlns:a16="http://schemas.microsoft.com/office/drawing/2014/main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="" xmlns:a16="http://schemas.microsoft.com/office/drawing/2014/main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>
                <a:extLst>
                  <a:ext uri="{FF2B5EF4-FFF2-40B4-BE49-F238E27FC236}">
                    <a16:creationId xmlns="" xmlns:a16="http://schemas.microsoft.com/office/drawing/2014/main" id="{1CB4C6FF-9D2A-4DB8-995D-95E7EA1CCA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3402" y="225287"/>
                <a:ext cx="11951976" cy="1752831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0000CC"/>
                </a:solidFill>
                <a:prstDash val="sysDash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err="1">
                    <a:solidFill>
                      <a:srgbClr val="FF0000"/>
                    </a:solidFill>
                  </a:rPr>
                  <a:t>Câu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</a:t>
                </a:r>
                <a:r>
                  <a:rPr lang="en-US" b="1" dirty="0">
                    <a:solidFill>
                      <a:srgbClr val="FF0000"/>
                    </a:solidFill>
                  </a:rPr>
                  <a:t>. </a:t>
                </a:r>
                <a:r>
                  <a:rPr lang="pt-BR" dirty="0"/>
                  <a:t>Giải và biện luận bất phương trình sau:</a:t>
                </a:r>
              </a:p>
              <a:p>
                <a:pPr indent="1482725"/>
                <a:r>
                  <a:rPr lang="pt-BR" dirty="0"/>
                  <a:t>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𝑚𝑥</m:t>
                    </m:r>
                    <m:r>
                      <a:rPr lang="pt-BR" i="1">
                        <a:latin typeface="Cambria Math"/>
                      </a:rPr>
                      <m:t>+</m:t>
                    </m:r>
                    <m:r>
                      <a:rPr lang="pt-BR">
                        <a:latin typeface="Cambria Math"/>
                      </a:rPr>
                      <m:t>6</m:t>
                    </m:r>
                    <m:r>
                      <a:rPr lang="pt-BR" i="1">
                        <a:latin typeface="Cambria Math"/>
                      </a:rPr>
                      <m:t>≤</m:t>
                    </m:r>
                    <m:r>
                      <a:rPr lang="pt-BR">
                        <a:latin typeface="Cambria Math"/>
                      </a:rPr>
                      <m:t>2</m:t>
                    </m:r>
                    <m:r>
                      <a:rPr lang="pt-BR" i="1">
                        <a:latin typeface="Cambria Math"/>
                      </a:rPr>
                      <m:t>𝑥</m:t>
                    </m:r>
                    <m:r>
                      <a:rPr lang="pt-BR" i="1">
                        <a:latin typeface="Cambria Math"/>
                      </a:rPr>
                      <m:t>+</m:t>
                    </m:r>
                    <m:r>
                      <a:rPr lang="pt-BR">
                        <a:latin typeface="Cambria Math"/>
                      </a:rPr>
                      <m:t>3</m:t>
                    </m:r>
                    <m:r>
                      <a:rPr lang="pt-BR" i="1">
                        <a:latin typeface="Cambria Math"/>
                      </a:rPr>
                      <m:t>𝑚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CB4C6FF-9D2A-4DB8-995D-95E7EA1CC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402" y="225287"/>
                <a:ext cx="11951976" cy="1752831"/>
              </a:xfrm>
              <a:prstGeom prst="rect">
                <a:avLst/>
              </a:prstGeom>
              <a:blipFill rotWithShape="1">
                <a:blip r:embed="rId6"/>
                <a:stretch>
                  <a:fillRect l="-1223" t="-7612"/>
                </a:stretch>
              </a:blipFill>
              <a:ln>
                <a:solidFill>
                  <a:srgbClr val="0000CC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">
                <a:extLst>
                  <a:ext uri="{FF2B5EF4-FFF2-40B4-BE49-F238E27FC236}">
                    <a16:creationId xmlns="" xmlns:a16="http://schemas.microsoft.com/office/drawing/2014/main" id="{BFC44F5D-5A03-429E-A3E3-CCED1EEF7D3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6822" y="2046834"/>
                <a:ext cx="11938556" cy="4659284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0000CC"/>
                </a:solidFill>
                <a:prstDash val="sysDot"/>
              </a:ln>
            </p:spPr>
            <p:txBody>
              <a:bodyPr vert="horz" lIns="91440" tIns="45720" rIns="91440" bIns="45720" rtlCol="0">
                <a:normAutofit fontScale="850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.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Lời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giải</a:t>
                </a:r>
                <a:r>
                  <a:rPr lang="en-US" b="1" dirty="0">
                    <a:solidFill>
                      <a:srgbClr val="FF0000"/>
                    </a:solidFill>
                  </a:rPr>
                  <a:t>: </a:t>
                </a:r>
              </a:p>
              <a:p>
                <a:r>
                  <a:rPr lang="nl-NL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 </a:t>
                </a:r>
                <a:r>
                  <a:rPr lang="pt-BR" dirty="0"/>
                  <a:t>Bất phương trình tương đương với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pt-BR" i="1">
                            <a:latin typeface="Cambria Math"/>
                          </a:rPr>
                          <m:t>𝑚</m:t>
                        </m:r>
                        <m:r>
                          <a:rPr lang="pt-BR" i="1">
                            <a:latin typeface="Cambria Math"/>
                          </a:rPr>
                          <m:t>−</m:t>
                        </m:r>
                        <m:r>
                          <a:rPr lang="pt-BR"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pt-BR" i="1">
                        <a:latin typeface="Cambria Math"/>
                      </a:rPr>
                      <m:t>𝑥</m:t>
                    </m:r>
                    <m:r>
                      <a:rPr lang="pt-BR" i="1">
                        <a:latin typeface="Cambria Math"/>
                      </a:rPr>
                      <m:t>&lt;</m:t>
                    </m:r>
                    <m:r>
                      <a:rPr lang="pt-BR">
                        <a:latin typeface="Cambria Math"/>
                      </a:rPr>
                      <m:t>3</m:t>
                    </m:r>
                    <m:r>
                      <a:rPr lang="pt-BR" i="1">
                        <a:latin typeface="Cambria Math"/>
                      </a:rPr>
                      <m:t>𝑚</m:t>
                    </m:r>
                    <m:r>
                      <a:rPr lang="pt-BR" i="1">
                        <a:latin typeface="Cambria Math"/>
                      </a:rPr>
                      <m:t>−</m:t>
                    </m:r>
                    <m:r>
                      <a:rPr lang="pt-BR">
                        <a:latin typeface="Cambria Math"/>
                      </a:rPr>
                      <m:t>6</m:t>
                    </m:r>
                  </m:oMath>
                </a14:m>
                <a:endParaRPr lang="en-US" dirty="0"/>
              </a:p>
              <a:p>
                <a:pPr marL="623888" lvl="0" indent="-333375">
                  <a:buClr>
                    <a:srgbClr val="FF0000"/>
                  </a:buClr>
                  <a:buSzPct val="80000"/>
                  <a:buFont typeface="Wingdings" panose="05000000000000000000" pitchFamily="2" charset="2"/>
                  <a:buChar char="Ø"/>
                </a:pPr>
                <a:r>
                  <a:rPr lang="pt-BR" dirty="0"/>
                  <a:t>Với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𝑚</m:t>
                    </m:r>
                    <m:r>
                      <a:rPr lang="pt-BR" i="1">
                        <a:latin typeface="Cambria Math"/>
                      </a:rPr>
                      <m:t>=</m:t>
                    </m:r>
                    <m:r>
                      <a:rPr lang="pt-BR">
                        <a:latin typeface="Cambria Math"/>
                      </a:rPr>
                      <m:t>2</m:t>
                    </m:r>
                  </m:oMath>
                </a14:m>
                <a:r>
                  <a:rPr lang="pt-BR" dirty="0"/>
                  <a:t> bất phương trình trở thành </a:t>
                </a:r>
                <a14:m>
                  <m:oMath xmlns:m="http://schemas.openxmlformats.org/officeDocument/2006/math">
                    <m:r>
                      <a:rPr lang="pt-BR">
                        <a:latin typeface="Cambria Math"/>
                      </a:rPr>
                      <m:t>0</m:t>
                    </m:r>
                    <m:r>
                      <a:rPr lang="pt-BR" i="1">
                        <a:latin typeface="Cambria Math"/>
                      </a:rPr>
                      <m:t>𝑥</m:t>
                    </m:r>
                    <m:r>
                      <a:rPr lang="pt-BR" i="1">
                        <a:latin typeface="Cambria Math"/>
                      </a:rPr>
                      <m:t>≤</m:t>
                    </m:r>
                    <m:r>
                      <a:rPr lang="pt-BR">
                        <a:latin typeface="Cambria Math"/>
                      </a:rPr>
                      <m:t>0</m:t>
                    </m:r>
                  </m:oMath>
                </a14:m>
                <a:r>
                  <a:rPr lang="pt-BR" dirty="0"/>
                  <a:t>suy ra bất phương trình nghiệm đúng với mọi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𝑥</m:t>
                    </m:r>
                  </m:oMath>
                </a14:m>
                <a:r>
                  <a:rPr lang="pt-BR" dirty="0"/>
                  <a:t>.</a:t>
                </a:r>
                <a:endParaRPr lang="en-US" dirty="0"/>
              </a:p>
              <a:p>
                <a:pPr marL="623888" lvl="0" indent="-333375">
                  <a:buClr>
                    <a:srgbClr val="FF0000"/>
                  </a:buClr>
                  <a:buSzPct val="80000"/>
                  <a:buFont typeface="Wingdings" panose="05000000000000000000" pitchFamily="2" charset="2"/>
                  <a:buChar char="Ø"/>
                </a:pPr>
                <a:r>
                  <a:rPr lang="pt-BR" dirty="0"/>
                  <a:t>Với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𝑚</m:t>
                    </m:r>
                    <m:r>
                      <a:rPr lang="pt-BR" i="1">
                        <a:latin typeface="Cambria Math"/>
                      </a:rPr>
                      <m:t>&gt;</m:t>
                    </m:r>
                    <m:r>
                      <a:rPr lang="pt-BR">
                        <a:latin typeface="Cambria Math"/>
                      </a:rPr>
                      <m:t>2</m:t>
                    </m:r>
                  </m:oMath>
                </a14:m>
                <a:r>
                  <a:rPr lang="pt-BR" dirty="0"/>
                  <a:t> bât phương trình tương đương với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𝑥</m:t>
                    </m:r>
                    <m:r>
                      <a:rPr lang="pt-BR" i="1">
                        <a:latin typeface="Cambria Math"/>
                      </a:rPr>
                      <m:t>&lt;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pt-BR">
                            <a:latin typeface="Cambria Math"/>
                          </a:rPr>
                          <m:t>3</m:t>
                        </m:r>
                        <m:r>
                          <a:rPr lang="pt-BR" i="1">
                            <a:latin typeface="Cambria Math"/>
                          </a:rPr>
                          <m:t>𝑚</m:t>
                        </m:r>
                        <m:r>
                          <a:rPr lang="pt-BR" i="1">
                            <a:latin typeface="Cambria Math"/>
                          </a:rPr>
                          <m:t>−</m:t>
                        </m:r>
                        <m:r>
                          <a:rPr lang="pt-BR">
                            <a:latin typeface="Cambria Math"/>
                          </a:rPr>
                          <m:t>6</m:t>
                        </m:r>
                      </m:num>
                      <m:den>
                        <m:r>
                          <a:rPr lang="pt-BR" i="1">
                            <a:latin typeface="Cambria Math"/>
                          </a:rPr>
                          <m:t>𝑚</m:t>
                        </m:r>
                        <m:r>
                          <a:rPr lang="pt-BR" i="1">
                            <a:latin typeface="Cambria Math"/>
                          </a:rPr>
                          <m:t>−</m:t>
                        </m:r>
                        <m:r>
                          <a:rPr lang="pt-BR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pt-BR" i="1">
                        <a:latin typeface="Cambria Math"/>
                      </a:rPr>
                      <m:t>=</m:t>
                    </m:r>
                    <m:r>
                      <a:rPr lang="pt-BR">
                        <a:latin typeface="Cambria Math"/>
                      </a:rPr>
                      <m:t>3</m:t>
                    </m:r>
                  </m:oMath>
                </a14:m>
                <a:endParaRPr lang="en-US" dirty="0"/>
              </a:p>
              <a:p>
                <a:pPr marL="623888" lvl="0" indent="-333375">
                  <a:buClr>
                    <a:srgbClr val="FF0000"/>
                  </a:buClr>
                  <a:buSzPct val="80000"/>
                  <a:buFont typeface="Wingdings" panose="05000000000000000000" pitchFamily="2" charset="2"/>
                  <a:buChar char="Ø"/>
                </a:pPr>
                <a:r>
                  <a:rPr lang="pt-BR" dirty="0"/>
                  <a:t>Với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𝑚</m:t>
                    </m:r>
                    <m:r>
                      <a:rPr lang="pt-BR" i="1">
                        <a:latin typeface="Cambria Math"/>
                      </a:rPr>
                      <m:t>&lt;</m:t>
                    </m:r>
                    <m:r>
                      <a:rPr lang="pt-BR">
                        <a:latin typeface="Cambria Math"/>
                      </a:rPr>
                      <m:t>2</m:t>
                    </m:r>
                  </m:oMath>
                </a14:m>
                <a:r>
                  <a:rPr lang="pt-BR" dirty="0"/>
                  <a:t> bât phương trình tương đương với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𝑥</m:t>
                    </m:r>
                    <m:r>
                      <a:rPr lang="pt-BR" i="1">
                        <a:latin typeface="Cambria Math"/>
                      </a:rPr>
                      <m:t>&gt;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pt-BR">
                            <a:latin typeface="Cambria Math"/>
                          </a:rPr>
                          <m:t>3</m:t>
                        </m:r>
                        <m:r>
                          <a:rPr lang="pt-BR" i="1">
                            <a:latin typeface="Cambria Math"/>
                          </a:rPr>
                          <m:t>𝑚</m:t>
                        </m:r>
                        <m:r>
                          <a:rPr lang="pt-BR" i="1">
                            <a:latin typeface="Cambria Math"/>
                          </a:rPr>
                          <m:t>−</m:t>
                        </m:r>
                        <m:r>
                          <a:rPr lang="pt-BR">
                            <a:latin typeface="Cambria Math"/>
                          </a:rPr>
                          <m:t>6</m:t>
                        </m:r>
                      </m:num>
                      <m:den>
                        <m:r>
                          <a:rPr lang="pt-BR" i="1">
                            <a:latin typeface="Cambria Math"/>
                          </a:rPr>
                          <m:t>𝑚</m:t>
                        </m:r>
                        <m:r>
                          <a:rPr lang="pt-BR" i="1">
                            <a:latin typeface="Cambria Math"/>
                          </a:rPr>
                          <m:t>−</m:t>
                        </m:r>
                        <m:r>
                          <a:rPr lang="pt-BR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pt-BR" i="1">
                        <a:latin typeface="Cambria Math"/>
                      </a:rPr>
                      <m:t>=</m:t>
                    </m:r>
                    <m:r>
                      <a:rPr lang="pt-BR">
                        <a:latin typeface="Cambria Math"/>
                      </a:rPr>
                      <m:t>3</m:t>
                    </m:r>
                  </m:oMath>
                </a14:m>
                <a:endParaRPr lang="en-US" dirty="0"/>
              </a:p>
              <a:p>
                <a:pPr lvl="0"/>
                <a:r>
                  <a:rPr lang="nl-NL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 </a:t>
                </a:r>
                <a:r>
                  <a:rPr lang="pt-BR" i="1" dirty="0"/>
                  <a:t>Kết luận </a:t>
                </a:r>
                <a:endParaRPr lang="en-US" dirty="0"/>
              </a:p>
              <a:p>
                <a:pPr marL="290513" lvl="0"/>
                <a:r>
                  <a:rPr lang="en-US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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𝑚</m:t>
                    </m:r>
                    <m:r>
                      <a:rPr lang="pt-BR" i="1">
                        <a:latin typeface="Cambria Math"/>
                      </a:rPr>
                      <m:t>=</m:t>
                    </m:r>
                    <m:r>
                      <a:rPr lang="pt-BR">
                        <a:latin typeface="Cambria Math"/>
                      </a:rPr>
                      <m:t>2</m:t>
                    </m:r>
                  </m:oMath>
                </a14:m>
                <a:r>
                  <a:rPr lang="pt-BR" dirty="0"/>
                  <a:t> bất phương trình nghiệm đúng với mọi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𝑥</m:t>
                    </m:r>
                  </m:oMath>
                </a14:m>
                <a:r>
                  <a:rPr lang="pt-BR" dirty="0"/>
                  <a:t>(có tập nghiệm là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𝑆</m:t>
                    </m:r>
                    <m:r>
                      <a:rPr lang="pt-BR" i="1">
                        <a:latin typeface="Cambria Math"/>
                      </a:rPr>
                      <m:t>=</m:t>
                    </m:r>
                    <m:r>
                      <a:rPr lang="pt-BR" i="1">
                        <a:latin typeface="Cambria Math"/>
                      </a:rPr>
                      <m:t>ℝ</m:t>
                    </m:r>
                  </m:oMath>
                </a14:m>
                <a:r>
                  <a:rPr lang="pt-BR" dirty="0"/>
                  <a:t>).</a:t>
                </a:r>
                <a:endParaRPr lang="en-US" dirty="0"/>
              </a:p>
              <a:p>
                <a:pPr marL="290513" lvl="0"/>
                <a:r>
                  <a:rPr lang="en-US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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𝑚</m:t>
                    </m:r>
                    <m:r>
                      <a:rPr lang="pt-BR" i="1">
                        <a:latin typeface="Cambria Math"/>
                      </a:rPr>
                      <m:t>&gt;</m:t>
                    </m:r>
                    <m:r>
                      <a:rPr lang="pt-BR">
                        <a:latin typeface="Cambria Math"/>
                      </a:rPr>
                      <m:t>2</m:t>
                    </m:r>
                  </m:oMath>
                </a14:m>
                <a:r>
                  <a:rPr lang="pt-BR" dirty="0"/>
                  <a:t> bât phương trình có nghiệm là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𝑥</m:t>
                    </m:r>
                    <m:r>
                      <a:rPr lang="pt-BR" i="1">
                        <a:latin typeface="Cambria Math"/>
                      </a:rPr>
                      <m:t>&lt;</m:t>
                    </m:r>
                    <m:r>
                      <a:rPr lang="pt-BR">
                        <a:latin typeface="Cambria Math"/>
                      </a:rPr>
                      <m:t>3</m:t>
                    </m:r>
                  </m:oMath>
                </a14:m>
                <a:r>
                  <a:rPr lang="pt-BR" dirty="0"/>
                  <a:t>(có tập nghiệm là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𝑆</m:t>
                    </m:r>
                    <m:r>
                      <a:rPr lang="pt-BR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pt-BR" i="1">
                            <a:latin typeface="Cambria Math"/>
                          </a:rPr>
                          <m:t>−∞</m:t>
                        </m:r>
                        <m:r>
                          <a:rPr lang="pt-BR">
                            <a:latin typeface="Cambria Math"/>
                          </a:rPr>
                          <m:t>;3</m:t>
                        </m:r>
                      </m:e>
                    </m:d>
                  </m:oMath>
                </a14:m>
                <a:r>
                  <a:rPr lang="pt-BR" dirty="0"/>
                  <a:t>)</a:t>
                </a:r>
                <a:endParaRPr lang="en-US" dirty="0"/>
              </a:p>
              <a:p>
                <a:pPr marL="290513" lvl="0"/>
                <a:r>
                  <a:rPr lang="en-US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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𝑚</m:t>
                    </m:r>
                    <m:r>
                      <a:rPr lang="pt-BR" i="1">
                        <a:latin typeface="Cambria Math"/>
                      </a:rPr>
                      <m:t>&lt;</m:t>
                    </m:r>
                    <m:r>
                      <a:rPr lang="pt-BR">
                        <a:latin typeface="Cambria Math"/>
                      </a:rPr>
                      <m:t>2</m:t>
                    </m:r>
                  </m:oMath>
                </a14:m>
                <a:r>
                  <a:rPr lang="pt-BR" dirty="0"/>
                  <a:t> bât phương trình có nghiệm là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𝑥</m:t>
                    </m:r>
                    <m:r>
                      <a:rPr lang="pt-BR" i="1">
                        <a:latin typeface="Cambria Math"/>
                      </a:rPr>
                      <m:t>&gt;</m:t>
                    </m:r>
                    <m:r>
                      <a:rPr lang="pt-BR">
                        <a:latin typeface="Cambria Math"/>
                      </a:rPr>
                      <m:t>3</m:t>
                    </m:r>
                  </m:oMath>
                </a14:m>
                <a:r>
                  <a:rPr lang="pt-BR" dirty="0"/>
                  <a:t>(có tập nghiệm là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𝑆</m:t>
                    </m:r>
                    <m:r>
                      <a:rPr lang="pt-BR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pt-BR">
                            <a:latin typeface="Cambria Math"/>
                          </a:rPr>
                          <m:t>3;</m:t>
                        </m:r>
                        <m:r>
                          <a:rPr lang="pt-BR" i="1">
                            <a:latin typeface="Cambria Math"/>
                          </a:rPr>
                          <m:t>+∞</m:t>
                        </m:r>
                      </m:e>
                    </m:d>
                  </m:oMath>
                </a14:m>
                <a:r>
                  <a:rPr lang="pt-BR" dirty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BFC44F5D-5A03-429E-A3E3-CCED1EEF7D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822" y="2046834"/>
                <a:ext cx="11938556" cy="4659284"/>
              </a:xfrm>
              <a:prstGeom prst="rect">
                <a:avLst/>
              </a:prstGeom>
              <a:blipFill>
                <a:blip r:embed="rId7"/>
                <a:stretch>
                  <a:fillRect l="-918" t="-3655" r="-204"/>
                </a:stretch>
              </a:blipFill>
              <a:ln>
                <a:solidFill>
                  <a:srgbClr val="0000CC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144111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2" y="6745184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2" y="6597295"/>
            <a:ext cx="2775439" cy="29577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0C4A8818-A8C6-40B2-93FC-502248369014}"/>
              </a:ext>
            </a:extLst>
          </p:cNvPr>
          <p:cNvGrpSpPr/>
          <p:nvPr/>
        </p:nvGrpSpPr>
        <p:grpSpPr>
          <a:xfrm>
            <a:off x="-1372802" y="2046834"/>
            <a:ext cx="9144002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="" xmlns:a16="http://schemas.microsoft.com/office/drawing/2014/main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="" xmlns:a16="http://schemas.microsoft.com/office/drawing/2014/main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>
                <a:extLst>
                  <a:ext uri="{FF2B5EF4-FFF2-40B4-BE49-F238E27FC236}">
                    <a16:creationId xmlns="" xmlns:a16="http://schemas.microsoft.com/office/drawing/2014/main" id="{1CB4C6FF-9D2A-4DB8-995D-95E7EA1CCA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3402" y="198783"/>
                <a:ext cx="11951976" cy="1779335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0000CC"/>
                </a:solidFill>
                <a:prstDash val="sysDash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err="1">
                    <a:solidFill>
                      <a:srgbClr val="FF0000"/>
                    </a:solidFill>
                  </a:rPr>
                  <a:t>Câu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</a:t>
                </a:r>
                <a:r>
                  <a:rPr lang="en-US" b="1" dirty="0">
                    <a:solidFill>
                      <a:srgbClr val="FF0000"/>
                    </a:solidFill>
                  </a:rPr>
                  <a:t>. </a:t>
                </a:r>
                <a:r>
                  <a:rPr lang="pt-BR" dirty="0"/>
                  <a:t>Giải và biện luận bất phương trình sau:</a:t>
                </a:r>
              </a:p>
              <a:p>
                <a:pPr indent="1482725"/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pt-BR" i="1">
                            <a:latin typeface="Cambria Math"/>
                          </a:rPr>
                          <m:t>𝑥</m:t>
                        </m:r>
                        <m:r>
                          <a:rPr lang="pt-BR" i="1">
                            <a:latin typeface="Cambria Math"/>
                          </a:rPr>
                          <m:t>+</m:t>
                        </m:r>
                        <m:r>
                          <a:rPr lang="pt-BR" i="1">
                            <a:latin typeface="Cambria Math"/>
                          </a:rPr>
                          <m:t>𝑚</m:t>
                        </m:r>
                      </m:e>
                    </m:d>
                    <m:r>
                      <a:rPr lang="pt-BR" i="1">
                        <a:latin typeface="Cambria Math"/>
                      </a:rPr>
                      <m:t>𝑚</m:t>
                    </m:r>
                    <m:r>
                      <a:rPr lang="pt-BR" i="1">
                        <a:latin typeface="Cambria Math"/>
                      </a:rPr>
                      <m:t>+</m:t>
                    </m:r>
                    <m:r>
                      <a:rPr lang="pt-BR" i="1">
                        <a:latin typeface="Cambria Math"/>
                      </a:rPr>
                      <m:t>𝑥</m:t>
                    </m:r>
                    <m:r>
                      <a:rPr lang="pt-BR" i="1">
                        <a:latin typeface="Cambria Math"/>
                      </a:rPr>
                      <m:t>&gt;</m:t>
                    </m:r>
                    <m:r>
                      <a:rPr lang="pt-BR">
                        <a:latin typeface="Cambria Math"/>
                      </a:rPr>
                      <m:t>3</m:t>
                    </m:r>
                    <m:r>
                      <a:rPr lang="pt-BR" i="1">
                        <a:latin typeface="Cambria Math"/>
                      </a:rPr>
                      <m:t>𝑥</m:t>
                    </m:r>
                    <m:r>
                      <a:rPr lang="pt-BR" i="1">
                        <a:latin typeface="Cambria Math"/>
                      </a:rPr>
                      <m:t>+</m:t>
                    </m:r>
                    <m:r>
                      <a:rPr lang="pt-BR">
                        <a:latin typeface="Cambria Math"/>
                      </a:rPr>
                      <m:t>4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CB4C6FF-9D2A-4DB8-995D-95E7EA1CC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402" y="198783"/>
                <a:ext cx="11951976" cy="1779335"/>
              </a:xfrm>
              <a:prstGeom prst="rect">
                <a:avLst/>
              </a:prstGeom>
              <a:blipFill rotWithShape="1">
                <a:blip r:embed="rId6"/>
                <a:stretch>
                  <a:fillRect l="-1223" t="-7509"/>
                </a:stretch>
              </a:blipFill>
              <a:ln>
                <a:solidFill>
                  <a:srgbClr val="0000CC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">
                <a:extLst>
                  <a:ext uri="{FF2B5EF4-FFF2-40B4-BE49-F238E27FC236}">
                    <a16:creationId xmlns="" xmlns:a16="http://schemas.microsoft.com/office/drawing/2014/main" id="{BFC44F5D-5A03-429E-A3E3-CCED1EEF7D3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6822" y="2046834"/>
                <a:ext cx="11938556" cy="4659284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0000CC"/>
                </a:solidFill>
                <a:prstDash val="sysDot"/>
              </a:ln>
            </p:spPr>
            <p:txBody>
              <a:bodyPr vert="horz" lIns="91440" tIns="45720" rIns="91440" bIns="45720" rtlCol="0">
                <a:normAutofit fontScale="850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.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Lời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giải</a:t>
                </a:r>
                <a:r>
                  <a:rPr lang="en-US" b="1" dirty="0">
                    <a:solidFill>
                      <a:srgbClr val="FF0000"/>
                    </a:solidFill>
                  </a:rPr>
                  <a:t>: </a:t>
                </a:r>
              </a:p>
              <a:p>
                <a:r>
                  <a:rPr lang="nl-NL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 </a:t>
                </a:r>
                <a:r>
                  <a:rPr lang="pt-BR" dirty="0"/>
                  <a:t>Bất phương trình tương đương với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pt-BR" i="1">
                            <a:latin typeface="Cambria Math"/>
                          </a:rPr>
                          <m:t>𝑚</m:t>
                        </m:r>
                        <m:r>
                          <a:rPr lang="pt-BR" i="1">
                            <a:latin typeface="Cambria Math"/>
                          </a:rPr>
                          <m:t>−</m:t>
                        </m:r>
                        <m:r>
                          <a:rPr lang="pt-BR"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pt-BR" i="1">
                        <a:latin typeface="Cambria Math"/>
                      </a:rPr>
                      <m:t>𝑥</m:t>
                    </m:r>
                    <m:r>
                      <a:rPr lang="pt-BR" i="1">
                        <a:latin typeface="Cambria Math"/>
                      </a:rPr>
                      <m:t>&gt;</m:t>
                    </m:r>
                    <m:r>
                      <a:rPr lang="pt-BR">
                        <a:latin typeface="Cambria Math"/>
                      </a:rPr>
                      <m:t>4</m:t>
                    </m:r>
                    <m:r>
                      <a:rPr lang="pt-BR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pt-BR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marL="858838" lvl="0" indent="-457200">
                  <a:buClr>
                    <a:srgbClr val="FF0000"/>
                  </a:buClr>
                  <a:buSzPct val="80000"/>
                  <a:buFont typeface="Wingdings" panose="05000000000000000000" pitchFamily="2" charset="2"/>
                  <a:buChar char="Ø"/>
                </a:pPr>
                <a:r>
                  <a:rPr lang="pt-BR" dirty="0"/>
                  <a:t>Với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𝑚</m:t>
                    </m:r>
                    <m:r>
                      <a:rPr lang="pt-BR" i="1">
                        <a:latin typeface="Cambria Math"/>
                      </a:rPr>
                      <m:t>=</m:t>
                    </m:r>
                    <m:r>
                      <a:rPr lang="pt-BR">
                        <a:latin typeface="Cambria Math"/>
                      </a:rPr>
                      <m:t>2</m:t>
                    </m:r>
                  </m:oMath>
                </a14:m>
                <a:r>
                  <a:rPr lang="pt-BR" dirty="0"/>
                  <a:t> bất phương trình trở thành </a:t>
                </a:r>
                <a14:m>
                  <m:oMath xmlns:m="http://schemas.openxmlformats.org/officeDocument/2006/math">
                    <m:r>
                      <a:rPr lang="pt-BR">
                        <a:latin typeface="Cambria Math"/>
                      </a:rPr>
                      <m:t>0</m:t>
                    </m:r>
                    <m:r>
                      <a:rPr lang="pt-BR" i="1">
                        <a:latin typeface="Cambria Math"/>
                      </a:rPr>
                      <m:t>𝑥</m:t>
                    </m:r>
                    <m:r>
                      <a:rPr lang="pt-BR" i="1">
                        <a:latin typeface="Cambria Math"/>
                      </a:rPr>
                      <m:t>&gt;</m:t>
                    </m:r>
                    <m:r>
                      <a:rPr lang="pt-BR">
                        <a:latin typeface="Cambria Math"/>
                      </a:rPr>
                      <m:t>0</m:t>
                    </m:r>
                  </m:oMath>
                </a14:m>
                <a:r>
                  <a:rPr lang="pt-BR" dirty="0"/>
                  <a:t>suy ra bất phương trình vô nghiệm.</a:t>
                </a:r>
                <a:endParaRPr lang="en-US" dirty="0"/>
              </a:p>
              <a:p>
                <a:pPr marL="858838" lvl="0" indent="-457200">
                  <a:buClr>
                    <a:srgbClr val="FF0000"/>
                  </a:buClr>
                  <a:buSzPct val="80000"/>
                  <a:buFont typeface="Wingdings" panose="05000000000000000000" pitchFamily="2" charset="2"/>
                  <a:buChar char="Ø"/>
                </a:pPr>
                <a:r>
                  <a:rPr lang="pt-BR" dirty="0"/>
                  <a:t>Với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𝑚</m:t>
                    </m:r>
                    <m:r>
                      <a:rPr lang="pt-BR" i="1">
                        <a:latin typeface="Cambria Math"/>
                      </a:rPr>
                      <m:t>&gt;</m:t>
                    </m:r>
                    <m:r>
                      <a:rPr lang="pt-BR">
                        <a:latin typeface="Cambria Math"/>
                      </a:rPr>
                      <m:t>2</m:t>
                    </m:r>
                  </m:oMath>
                </a14:m>
                <a:r>
                  <a:rPr lang="pt-BR" dirty="0"/>
                  <a:t> bât phương trình tương đương với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𝑥</m:t>
                    </m:r>
                    <m:r>
                      <a:rPr lang="pt-BR" i="1">
                        <a:latin typeface="Cambria Math"/>
                      </a:rPr>
                      <m:t>&gt;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pt-BR">
                            <a:latin typeface="Cambria Math"/>
                          </a:rPr>
                          <m:t>4</m:t>
                        </m:r>
                        <m:r>
                          <a:rPr lang="pt-BR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BR" i="1">
                                <a:latin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pt-BR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pt-BR" i="1">
                            <a:latin typeface="Cambria Math"/>
                          </a:rPr>
                          <m:t>𝑚</m:t>
                        </m:r>
                        <m:r>
                          <a:rPr lang="pt-BR" i="1">
                            <a:latin typeface="Cambria Math"/>
                          </a:rPr>
                          <m:t>−</m:t>
                        </m:r>
                        <m:r>
                          <a:rPr lang="pt-BR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pt-BR" i="1">
                        <a:latin typeface="Cambria Math"/>
                      </a:rPr>
                      <m:t>=−</m:t>
                    </m:r>
                    <m:r>
                      <a:rPr lang="pt-BR" i="1">
                        <a:latin typeface="Cambria Math"/>
                      </a:rPr>
                      <m:t>𝑚</m:t>
                    </m:r>
                    <m:r>
                      <a:rPr lang="pt-BR" i="1">
                        <a:latin typeface="Cambria Math"/>
                      </a:rPr>
                      <m:t>−</m:t>
                    </m:r>
                    <m:r>
                      <a:rPr lang="pt-BR">
                        <a:latin typeface="Cambria Math"/>
                      </a:rPr>
                      <m:t>2</m:t>
                    </m:r>
                  </m:oMath>
                </a14:m>
                <a:endParaRPr lang="en-US" dirty="0"/>
              </a:p>
              <a:p>
                <a:pPr marL="858838" lvl="0" indent="-457200">
                  <a:buClr>
                    <a:srgbClr val="FF0000"/>
                  </a:buClr>
                  <a:buSzPct val="80000"/>
                  <a:buFont typeface="Wingdings" panose="05000000000000000000" pitchFamily="2" charset="2"/>
                  <a:buChar char="Ø"/>
                </a:pPr>
                <a:r>
                  <a:rPr lang="pt-BR" dirty="0"/>
                  <a:t>Với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𝑚</m:t>
                    </m:r>
                    <m:r>
                      <a:rPr lang="pt-BR" i="1">
                        <a:latin typeface="Cambria Math"/>
                      </a:rPr>
                      <m:t>&lt;</m:t>
                    </m:r>
                    <m:r>
                      <a:rPr lang="pt-BR">
                        <a:latin typeface="Cambria Math"/>
                      </a:rPr>
                      <m:t>2</m:t>
                    </m:r>
                  </m:oMath>
                </a14:m>
                <a:r>
                  <a:rPr lang="pt-BR" dirty="0"/>
                  <a:t> bât phương trình tương đương với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𝑥</m:t>
                    </m:r>
                    <m:r>
                      <a:rPr lang="pt-BR" i="1">
                        <a:latin typeface="Cambria Math"/>
                      </a:rPr>
                      <m:t>&lt;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pt-BR">
                            <a:latin typeface="Cambria Math"/>
                          </a:rPr>
                          <m:t>4</m:t>
                        </m:r>
                        <m:r>
                          <a:rPr lang="pt-BR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BR" i="1">
                                <a:latin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pt-BR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pt-BR" i="1">
                            <a:latin typeface="Cambria Math"/>
                          </a:rPr>
                          <m:t>𝑚</m:t>
                        </m:r>
                        <m:r>
                          <a:rPr lang="pt-BR" i="1">
                            <a:latin typeface="Cambria Math"/>
                          </a:rPr>
                          <m:t>−</m:t>
                        </m:r>
                        <m:r>
                          <a:rPr lang="pt-BR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pt-BR" i="1">
                        <a:latin typeface="Cambria Math"/>
                      </a:rPr>
                      <m:t>=−</m:t>
                    </m:r>
                    <m:r>
                      <a:rPr lang="pt-BR" i="1">
                        <a:latin typeface="Cambria Math"/>
                      </a:rPr>
                      <m:t>𝑚</m:t>
                    </m:r>
                    <m:r>
                      <a:rPr lang="pt-BR" i="1">
                        <a:latin typeface="Cambria Math"/>
                      </a:rPr>
                      <m:t>−</m:t>
                    </m:r>
                    <m:r>
                      <a:rPr lang="pt-BR">
                        <a:latin typeface="Cambria Math"/>
                      </a:rPr>
                      <m:t>2</m:t>
                    </m:r>
                  </m:oMath>
                </a14:m>
                <a:endParaRPr lang="en-US" dirty="0"/>
              </a:p>
              <a:p>
                <a:pPr lvl="0"/>
                <a:r>
                  <a:rPr lang="nl-NL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</a:t>
                </a:r>
                <a:r>
                  <a:rPr lang="pt-BR" i="1" dirty="0"/>
                  <a:t>Kết luận </a:t>
                </a:r>
                <a:endParaRPr lang="en-US" dirty="0"/>
              </a:p>
              <a:p>
                <a:pPr marL="457200" lvl="0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solidFill>
                          <a:srgbClr val="FF0000"/>
                        </a:solidFill>
                        <a:sym typeface="Wingdings" panose="05000000000000000000" pitchFamily="2" charset="2"/>
                      </a:rPr>
                      <m:t>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FF0000"/>
                        </a:solidFill>
                        <a:sym typeface="Wingdings" panose="05000000000000000000" pitchFamily="2" charset="2"/>
                      </a:rPr>
                      <m:t> </m:t>
                    </m:r>
                    <m:r>
                      <a:rPr lang="pt-BR" i="1">
                        <a:latin typeface="Cambria Math"/>
                      </a:rPr>
                      <m:t>𝑚</m:t>
                    </m:r>
                    <m:r>
                      <a:rPr lang="pt-BR" i="1">
                        <a:latin typeface="Cambria Math"/>
                      </a:rPr>
                      <m:t>=</m:t>
                    </m:r>
                    <m:r>
                      <a:rPr lang="pt-BR">
                        <a:latin typeface="Cambria Math"/>
                      </a:rPr>
                      <m:t>2</m:t>
                    </m:r>
                  </m:oMath>
                </a14:m>
                <a:r>
                  <a:rPr lang="pt-BR" dirty="0"/>
                  <a:t> bất phương trình vô nghiệm</a:t>
                </a:r>
                <a:endParaRPr lang="en-US" dirty="0"/>
              </a:p>
              <a:p>
                <a:pPr marL="457200" lvl="0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solidFill>
                          <a:srgbClr val="FF0000"/>
                        </a:solidFill>
                        <a:sym typeface="Wingdings" panose="05000000000000000000" pitchFamily="2" charset="2"/>
                      </a:rPr>
                      <m:t>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FF0000"/>
                        </a:solidFill>
                        <a:sym typeface="Wingdings" panose="05000000000000000000" pitchFamily="2" charset="2"/>
                      </a:rPr>
                      <m:t> </m:t>
                    </m:r>
                    <m:r>
                      <a:rPr lang="pt-BR" i="1">
                        <a:latin typeface="Cambria Math"/>
                      </a:rPr>
                      <m:t>𝑚</m:t>
                    </m:r>
                    <m:r>
                      <a:rPr lang="pt-BR" i="1">
                        <a:latin typeface="Cambria Math"/>
                      </a:rPr>
                      <m:t>&gt;</m:t>
                    </m:r>
                    <m:r>
                      <a:rPr lang="pt-BR">
                        <a:latin typeface="Cambria Math"/>
                      </a:rPr>
                      <m:t>2</m:t>
                    </m:r>
                  </m:oMath>
                </a14:m>
                <a:r>
                  <a:rPr lang="pt-BR" dirty="0"/>
                  <a:t> bât phương trình có nghiệm là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𝑥</m:t>
                    </m:r>
                    <m:r>
                      <a:rPr lang="pt-BR" i="1">
                        <a:latin typeface="Cambria Math"/>
                      </a:rPr>
                      <m:t>&gt;−</m:t>
                    </m:r>
                    <m:r>
                      <a:rPr lang="pt-BR" i="1">
                        <a:latin typeface="Cambria Math"/>
                      </a:rPr>
                      <m:t>𝑚</m:t>
                    </m:r>
                    <m:r>
                      <a:rPr lang="pt-BR" i="1">
                        <a:latin typeface="Cambria Math"/>
                      </a:rPr>
                      <m:t>−</m:t>
                    </m:r>
                    <m:r>
                      <a:rPr lang="pt-BR">
                        <a:latin typeface="Cambria Math"/>
                      </a:rPr>
                      <m:t>2</m:t>
                    </m:r>
                  </m:oMath>
                </a14:m>
                <a:endParaRPr lang="en-US" dirty="0"/>
              </a:p>
              <a:p>
                <a:pPr marL="457200" lvl="0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solidFill>
                          <a:srgbClr val="FF0000"/>
                        </a:solidFill>
                        <a:sym typeface="Wingdings" panose="05000000000000000000" pitchFamily="2" charset="2"/>
                      </a:rPr>
                      <m:t>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FF0000"/>
                        </a:solidFill>
                        <a:sym typeface="Wingdings" panose="05000000000000000000" pitchFamily="2" charset="2"/>
                      </a:rPr>
                      <m:t> </m:t>
                    </m:r>
                    <m:r>
                      <a:rPr lang="pt-BR" i="1">
                        <a:latin typeface="Cambria Math"/>
                      </a:rPr>
                      <m:t>𝑚</m:t>
                    </m:r>
                    <m:r>
                      <a:rPr lang="pt-BR" i="1">
                        <a:latin typeface="Cambria Math"/>
                      </a:rPr>
                      <m:t>&lt;</m:t>
                    </m:r>
                    <m:r>
                      <a:rPr lang="pt-BR">
                        <a:latin typeface="Cambria Math"/>
                      </a:rPr>
                      <m:t>2</m:t>
                    </m:r>
                  </m:oMath>
                </a14:m>
                <a:r>
                  <a:rPr lang="pt-BR" dirty="0"/>
                  <a:t> bât phương trình có nghiệm là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𝑥</m:t>
                    </m:r>
                    <m:r>
                      <a:rPr lang="pt-BR" i="1">
                        <a:latin typeface="Cambria Math"/>
                      </a:rPr>
                      <m:t>&lt;−</m:t>
                    </m:r>
                    <m:r>
                      <a:rPr lang="pt-BR" i="1">
                        <a:latin typeface="Cambria Math"/>
                      </a:rPr>
                      <m:t>𝑚</m:t>
                    </m:r>
                    <m:r>
                      <a:rPr lang="pt-BR" i="1">
                        <a:latin typeface="Cambria Math"/>
                      </a:rPr>
                      <m:t>−</m:t>
                    </m:r>
                    <m:r>
                      <a:rPr lang="pt-BR">
                        <a:latin typeface="Cambria Math"/>
                      </a:rPr>
                      <m:t>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BFC44F5D-5A03-429E-A3E3-CCED1EEF7D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822" y="2046834"/>
                <a:ext cx="11938556" cy="4659284"/>
              </a:xfrm>
              <a:prstGeom prst="rect">
                <a:avLst/>
              </a:prstGeom>
              <a:blipFill>
                <a:blip r:embed="rId7"/>
                <a:stretch>
                  <a:fillRect l="-918" t="-3655"/>
                </a:stretch>
              </a:blipFill>
              <a:ln>
                <a:solidFill>
                  <a:srgbClr val="0000CC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442571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2" y="6745184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2" y="6597295"/>
            <a:ext cx="2775439" cy="29577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0C4A8818-A8C6-40B2-93FC-502248369014}"/>
              </a:ext>
            </a:extLst>
          </p:cNvPr>
          <p:cNvGrpSpPr/>
          <p:nvPr/>
        </p:nvGrpSpPr>
        <p:grpSpPr>
          <a:xfrm>
            <a:off x="-1372802" y="2046834"/>
            <a:ext cx="9144002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="" xmlns:a16="http://schemas.microsoft.com/office/drawing/2014/main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="" xmlns:a16="http://schemas.microsoft.com/office/drawing/2014/main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="" xmlns:a16="http://schemas.microsoft.com/office/drawing/2014/main" id="{83E7C4D7-F4C4-4F6C-87A6-8260675AB9E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0969" y="278297"/>
                <a:ext cx="11951976" cy="1457738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0000CC"/>
                </a:solidFill>
                <a:prstDash val="sysDash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427163" indent="-1427163"/>
                <a:r>
                  <a:rPr lang="en-US" b="1" dirty="0" err="1">
                    <a:solidFill>
                      <a:srgbClr val="FF0000"/>
                    </a:solidFill>
                  </a:rPr>
                  <a:t>Câu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</a:t>
                </a:r>
                <a:r>
                  <a:rPr lang="en-US" b="1" dirty="0">
                    <a:solidFill>
                      <a:srgbClr val="FF0000"/>
                    </a:solidFill>
                  </a:rPr>
                  <a:t>. </a:t>
                </a:r>
                <a:r>
                  <a:rPr lang="en-GB" dirty="0" err="1"/>
                  <a:t>Tìm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𝑚</m:t>
                    </m:r>
                  </m:oMath>
                </a14:m>
                <a:r>
                  <a:rPr lang="en-GB" dirty="0"/>
                  <a:t> </a:t>
                </a:r>
                <a:r>
                  <a:rPr lang="en-GB" dirty="0" err="1"/>
                  <a:t>để</a:t>
                </a:r>
                <a:r>
                  <a:rPr lang="en-GB" dirty="0"/>
                  <a:t> </a:t>
                </a:r>
                <a:r>
                  <a:rPr lang="en-GB" dirty="0" err="1"/>
                  <a:t>bất</a:t>
                </a:r>
                <a:r>
                  <a:rPr lang="en-GB" dirty="0"/>
                  <a:t> </a:t>
                </a:r>
                <a:r>
                  <a:rPr lang="en-GB" dirty="0" err="1"/>
                  <a:t>phương</a:t>
                </a:r>
                <a:r>
                  <a:rPr lang="en-GB" dirty="0"/>
                  <a:t> </a:t>
                </a:r>
                <a:r>
                  <a:rPr lang="en-GB" dirty="0" err="1"/>
                  <a:t>trình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en-GB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GB" i="1">
                            <a:latin typeface="Cambria Math"/>
                          </a:rPr>
                          <m:t>−</m:t>
                        </m:r>
                        <m:r>
                          <a:rPr lang="en-GB" i="1">
                            <a:latin typeface="Cambria Math"/>
                          </a:rPr>
                          <m:t>𝑚</m:t>
                        </m:r>
                      </m:e>
                    </m:d>
                    <m:r>
                      <a:rPr lang="en-GB" i="1">
                        <a:latin typeface="Cambria Math"/>
                      </a:rPr>
                      <m:t>𝑥</m:t>
                    </m:r>
                    <m:r>
                      <a:rPr lang="en-GB" i="1">
                        <a:latin typeface="Cambria Math"/>
                      </a:rPr>
                      <m:t>+</m:t>
                    </m:r>
                    <m:r>
                      <a:rPr lang="en-GB" i="1">
                        <a:latin typeface="Cambria Math"/>
                      </a:rPr>
                      <m:t>𝑚</m:t>
                    </m:r>
                    <m:r>
                      <a:rPr lang="en-GB" i="1">
                        <a:latin typeface="Cambria Math"/>
                      </a:rPr>
                      <m:t>&lt;</m:t>
                    </m:r>
                    <m:r>
                      <a:rPr lang="en-GB">
                        <a:latin typeface="Cambria Math"/>
                      </a:rPr>
                      <m:t>6</m:t>
                    </m:r>
                    <m:r>
                      <a:rPr lang="en-GB" i="1">
                        <a:latin typeface="Cambria Math"/>
                      </a:rPr>
                      <m:t>𝑥</m:t>
                    </m:r>
                    <m:r>
                      <a:rPr lang="en-GB" i="1">
                        <a:latin typeface="Cambria Math"/>
                      </a:rPr>
                      <m:t>−</m:t>
                    </m:r>
                    <m:r>
                      <a:rPr lang="en-GB">
                        <a:latin typeface="Cambria Math"/>
                      </a:rPr>
                      <m:t>2</m:t>
                    </m:r>
                  </m:oMath>
                </a14:m>
                <a:r>
                  <a:rPr lang="en-GB" dirty="0"/>
                  <a:t> </a:t>
                </a:r>
                <a:r>
                  <a:rPr lang="en-GB" dirty="0" err="1"/>
                  <a:t>vô</a:t>
                </a:r>
                <a:r>
                  <a:rPr lang="en-GB" dirty="0"/>
                  <a:t> </a:t>
                </a:r>
                <a:r>
                  <a:rPr lang="en-GB" dirty="0" err="1"/>
                  <a:t>nghiệm</a:t>
                </a:r>
                <a:r>
                  <a:rPr lang="en-GB" dirty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3E7C4D7-F4C4-4F6C-87A6-8260675AB9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69" y="278297"/>
                <a:ext cx="11951976" cy="1457738"/>
              </a:xfrm>
              <a:prstGeom prst="rect">
                <a:avLst/>
              </a:prstGeom>
              <a:blipFill rotWithShape="1">
                <a:blip r:embed="rId6"/>
                <a:stretch>
                  <a:fillRect l="-1223" t="-9129"/>
                </a:stretch>
              </a:blipFill>
              <a:ln>
                <a:solidFill>
                  <a:srgbClr val="0000CC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>
                <a:extLst>
                  <a:ext uri="{FF2B5EF4-FFF2-40B4-BE49-F238E27FC236}">
                    <a16:creationId xmlns="" xmlns:a16="http://schemas.microsoft.com/office/drawing/2014/main" id="{5B50F347-65BB-4D06-BB47-BC71CD00CAE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7679" y="2046834"/>
                <a:ext cx="11938556" cy="4574499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0000CC"/>
                </a:solidFill>
                <a:prstDash val="sysDot"/>
              </a:ln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90513" indent="-290513">
                  <a:buFont typeface="Wingdings" panose="05000000000000000000" pitchFamily="2" charset="2"/>
                  <a:buChar char="þ"/>
                </a:pP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Lời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giải</a:t>
                </a:r>
                <a:r>
                  <a:rPr lang="en-US" b="1" dirty="0">
                    <a:solidFill>
                      <a:srgbClr val="FF0000"/>
                    </a:solidFill>
                  </a:rPr>
                  <a:t>: </a:t>
                </a:r>
              </a:p>
              <a:p>
                <a:pPr lvl="0"/>
                <a:r>
                  <a:rPr lang="nl-NL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</a:t>
                </a:r>
                <a:r>
                  <a:rPr lang="nl-NL" dirty="0">
                    <a:sym typeface="Wingdings" panose="05000000000000000000" pitchFamily="2" charset="2"/>
                  </a:rPr>
                  <a:t> </a:t>
                </a:r>
                <a:r>
                  <a:rPr lang="en-GB" dirty="0" err="1"/>
                  <a:t>Bất</a:t>
                </a:r>
                <a:r>
                  <a:rPr lang="en-GB" dirty="0"/>
                  <a:t> </a:t>
                </a:r>
                <a:r>
                  <a:rPr lang="en-GB" dirty="0" err="1"/>
                  <a:t>phương</a:t>
                </a:r>
                <a:r>
                  <a:rPr lang="en-GB" dirty="0"/>
                  <a:t> </a:t>
                </a:r>
                <a:r>
                  <a:rPr lang="en-GB" dirty="0" err="1"/>
                  <a:t>trình</a:t>
                </a:r>
                <a:r>
                  <a:rPr lang="en-GB" dirty="0"/>
                  <a:t> </a:t>
                </a:r>
                <a:r>
                  <a:rPr lang="en-GB" dirty="0" err="1"/>
                  <a:t>tương</a:t>
                </a:r>
                <a:r>
                  <a:rPr lang="en-GB" dirty="0"/>
                  <a:t> </a:t>
                </a:r>
                <a:r>
                  <a:rPr lang="en-GB" dirty="0" err="1"/>
                  <a:t>đương</a:t>
                </a:r>
                <a:r>
                  <a:rPr lang="en-GB" dirty="0"/>
                  <a:t> </a:t>
                </a:r>
                <a:r>
                  <a:rPr lang="en-GB" dirty="0" err="1"/>
                  <a:t>với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en-GB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GB" i="1">
                            <a:latin typeface="Cambria Math"/>
                          </a:rPr>
                          <m:t>−</m:t>
                        </m:r>
                        <m:r>
                          <a:rPr lang="en-GB" i="1">
                            <a:latin typeface="Cambria Math"/>
                          </a:rPr>
                          <m:t>𝑚</m:t>
                        </m:r>
                        <m:r>
                          <a:rPr lang="en-GB" i="1">
                            <a:latin typeface="Cambria Math"/>
                          </a:rPr>
                          <m:t>−</m:t>
                        </m:r>
                        <m:r>
                          <a:rPr lang="en-GB">
                            <a:latin typeface="Cambria Math"/>
                          </a:rPr>
                          <m:t>6</m:t>
                        </m:r>
                      </m:e>
                    </m:d>
                    <m:r>
                      <a:rPr lang="en-GB" i="1">
                        <a:latin typeface="Cambria Math"/>
                      </a:rPr>
                      <m:t>𝑥</m:t>
                    </m:r>
                    <m:r>
                      <a:rPr lang="en-GB" i="1">
                        <a:latin typeface="Cambria Math"/>
                      </a:rPr>
                      <m:t>&lt;−</m:t>
                    </m:r>
                    <m:r>
                      <a:rPr lang="en-GB">
                        <a:latin typeface="Cambria Math"/>
                      </a:rPr>
                      <m:t>2</m:t>
                    </m:r>
                    <m:r>
                      <a:rPr lang="en-GB" i="1">
                        <a:latin typeface="Cambria Math"/>
                      </a:rPr>
                      <m:t>−</m:t>
                    </m:r>
                    <m:r>
                      <a:rPr lang="en-GB" i="1">
                        <a:latin typeface="Cambria Math"/>
                      </a:rPr>
                      <m:t>𝑚</m:t>
                    </m:r>
                  </m:oMath>
                </a14:m>
                <a:endParaRPr lang="en-US" dirty="0"/>
              </a:p>
              <a:p>
                <a:pPr marL="858838" lvl="0" indent="-457200">
                  <a:buClr>
                    <a:srgbClr val="FF0000"/>
                  </a:buClr>
                  <a:buSzPct val="60000"/>
                  <a:buFont typeface="Chu Van An" panose="02020603050405020304" pitchFamily="18" charset="0"/>
                  <a:buChar char="►"/>
                </a:pPr>
                <a:r>
                  <a:rPr lang="en-GB" dirty="0" err="1"/>
                  <a:t>Rõ</a:t>
                </a:r>
                <a:r>
                  <a:rPr lang="en-GB" dirty="0"/>
                  <a:t> </a:t>
                </a:r>
                <a:r>
                  <a:rPr lang="en-GB" dirty="0" err="1"/>
                  <a:t>ràng</a:t>
                </a:r>
                <a:r>
                  <a:rPr lang="en-GB" dirty="0"/>
                  <a:t> </a:t>
                </a:r>
                <a:r>
                  <a:rPr lang="en-GB" dirty="0" err="1"/>
                  <a:t>nếu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GB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i="1">
                        <a:latin typeface="Cambria Math"/>
                      </a:rPr>
                      <m:t>−</m:t>
                    </m:r>
                    <m:r>
                      <a:rPr lang="en-GB" i="1">
                        <a:latin typeface="Cambria Math"/>
                      </a:rPr>
                      <m:t>𝑚</m:t>
                    </m:r>
                    <m:r>
                      <a:rPr lang="en-GB" i="1">
                        <a:latin typeface="Cambria Math"/>
                      </a:rPr>
                      <m:t>−</m:t>
                    </m:r>
                    <m:r>
                      <a:rPr lang="en-GB">
                        <a:latin typeface="Cambria Math"/>
                      </a:rPr>
                      <m:t>6</m:t>
                    </m:r>
                    <m:r>
                      <a:rPr lang="en-GB" i="1">
                        <a:latin typeface="Cambria Math"/>
                      </a:rPr>
                      <m:t>≠</m:t>
                    </m:r>
                    <m:r>
                      <a:rPr lang="en-GB">
                        <a:latin typeface="Cambria Math"/>
                      </a:rPr>
                      <m:t>0</m:t>
                    </m:r>
                    <m:r>
                      <a:rPr lang="en-GB" i="1">
                        <a:latin typeface="Cambria Math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≠−</m:t>
                              </m:r>
                              <m:r>
                                <a:rPr lang="en-GB"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≠</m:t>
                              </m:r>
                              <m:r>
                                <a:rPr lang="en-GB"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dirty="0"/>
                  <a:t> </a:t>
                </a:r>
                <a:r>
                  <a:rPr lang="en-GB" dirty="0" err="1"/>
                  <a:t>bất</a:t>
                </a:r>
                <a:r>
                  <a:rPr lang="en-GB" dirty="0"/>
                  <a:t> </a:t>
                </a:r>
                <a:r>
                  <a:rPr lang="en-GB" dirty="0" err="1"/>
                  <a:t>phương</a:t>
                </a:r>
                <a:r>
                  <a:rPr lang="en-GB" dirty="0"/>
                  <a:t> </a:t>
                </a:r>
                <a:r>
                  <a:rPr lang="en-GB" dirty="0" err="1"/>
                  <a:t>trình</a:t>
                </a:r>
                <a:r>
                  <a:rPr lang="en-GB" dirty="0"/>
                  <a:t> </a:t>
                </a:r>
                <a:r>
                  <a:rPr lang="en-GB" dirty="0" err="1"/>
                  <a:t>luôn</a:t>
                </a:r>
                <a:r>
                  <a:rPr lang="en-GB" dirty="0"/>
                  <a:t> </a:t>
                </a:r>
                <a:r>
                  <a:rPr lang="en-GB" dirty="0" err="1"/>
                  <a:t>có</a:t>
                </a:r>
                <a:r>
                  <a:rPr lang="en-GB" dirty="0"/>
                  <a:t> </a:t>
                </a:r>
                <a:r>
                  <a:rPr lang="en-GB" dirty="0" err="1"/>
                  <a:t>nghiệm</a:t>
                </a:r>
                <a:r>
                  <a:rPr lang="en-GB" dirty="0"/>
                  <a:t>.</a:t>
                </a:r>
                <a:endParaRPr lang="en-US" dirty="0"/>
              </a:p>
              <a:p>
                <a:pPr marL="858838" lvl="0" indent="-457200">
                  <a:buClr>
                    <a:srgbClr val="FF0000"/>
                  </a:buClr>
                  <a:buSzPct val="60000"/>
                  <a:buFont typeface="Chu Van An" panose="02020603050405020304" pitchFamily="18" charset="0"/>
                  <a:buChar char="►"/>
                </a:pPr>
                <a:r>
                  <a:rPr lang="en-GB" dirty="0" err="1"/>
                  <a:t>Với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𝑚</m:t>
                    </m:r>
                    <m:r>
                      <a:rPr lang="en-GB" i="1">
                        <a:latin typeface="Cambria Math"/>
                      </a:rPr>
                      <m:t>=−</m:t>
                    </m:r>
                    <m:r>
                      <a:rPr lang="en-GB">
                        <a:latin typeface="Cambria Math"/>
                      </a:rPr>
                      <m:t>2</m:t>
                    </m:r>
                  </m:oMath>
                </a14:m>
                <a:r>
                  <a:rPr lang="en-GB" dirty="0"/>
                  <a:t> </a:t>
                </a:r>
                <a:r>
                  <a:rPr lang="en-GB" dirty="0" err="1"/>
                  <a:t>bất</a:t>
                </a:r>
                <a:r>
                  <a:rPr lang="en-GB" dirty="0"/>
                  <a:t> </a:t>
                </a:r>
                <a:r>
                  <a:rPr lang="en-GB" dirty="0" err="1"/>
                  <a:t>phương</a:t>
                </a:r>
                <a:r>
                  <a:rPr lang="en-GB" dirty="0"/>
                  <a:t> </a:t>
                </a:r>
                <a:r>
                  <a:rPr lang="en-GB" dirty="0" err="1"/>
                  <a:t>trình</a:t>
                </a:r>
                <a:r>
                  <a:rPr lang="en-GB" dirty="0"/>
                  <a:t> </a:t>
                </a:r>
                <a:r>
                  <a:rPr lang="en-GB" dirty="0" err="1"/>
                  <a:t>trở</a:t>
                </a:r>
                <a:r>
                  <a:rPr lang="en-GB" dirty="0"/>
                  <a:t> </a:t>
                </a:r>
                <a:r>
                  <a:rPr lang="en-GB" dirty="0" err="1"/>
                  <a:t>thành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>
                        <a:latin typeface="Cambria Math"/>
                      </a:rPr>
                      <m:t>0</m:t>
                    </m:r>
                    <m:r>
                      <a:rPr lang="en-GB" i="1">
                        <a:latin typeface="Cambria Math"/>
                      </a:rPr>
                      <m:t>𝑥</m:t>
                    </m:r>
                    <m:r>
                      <a:rPr lang="en-GB" i="1">
                        <a:latin typeface="Cambria Math"/>
                      </a:rPr>
                      <m:t>&lt;</m:t>
                    </m:r>
                    <m:r>
                      <a:rPr lang="en-GB">
                        <a:latin typeface="Cambria Math"/>
                      </a:rPr>
                      <m:t>0</m:t>
                    </m:r>
                  </m:oMath>
                </a14:m>
                <a:r>
                  <a:rPr lang="en-GB" dirty="0"/>
                  <a:t> </a:t>
                </a:r>
                <a:r>
                  <a:rPr lang="en-GB" dirty="0" err="1"/>
                  <a:t>suy</a:t>
                </a:r>
                <a:r>
                  <a:rPr lang="en-GB" dirty="0"/>
                  <a:t> </a:t>
                </a:r>
                <a:r>
                  <a:rPr lang="en-GB" dirty="0" err="1"/>
                  <a:t>ra</a:t>
                </a:r>
                <a:r>
                  <a:rPr lang="en-GB" dirty="0"/>
                  <a:t> </a:t>
                </a:r>
                <a:r>
                  <a:rPr lang="en-GB" dirty="0" err="1"/>
                  <a:t>bất</a:t>
                </a:r>
                <a:r>
                  <a:rPr lang="en-GB" dirty="0"/>
                  <a:t> </a:t>
                </a:r>
                <a:r>
                  <a:rPr lang="en-GB" dirty="0" err="1"/>
                  <a:t>phương</a:t>
                </a:r>
                <a:r>
                  <a:rPr lang="en-GB" dirty="0"/>
                  <a:t> </a:t>
                </a:r>
                <a:r>
                  <a:rPr lang="en-GB" dirty="0" err="1"/>
                  <a:t>trình</a:t>
                </a:r>
                <a:r>
                  <a:rPr lang="en-GB" dirty="0"/>
                  <a:t> </a:t>
                </a:r>
                <a:r>
                  <a:rPr lang="en-GB" dirty="0" err="1"/>
                  <a:t>vô</a:t>
                </a:r>
                <a:r>
                  <a:rPr lang="en-GB" dirty="0"/>
                  <a:t> </a:t>
                </a:r>
                <a:r>
                  <a:rPr lang="en-GB" dirty="0" err="1"/>
                  <a:t>nghiệm</a:t>
                </a:r>
                <a:endParaRPr lang="en-US" dirty="0"/>
              </a:p>
              <a:p>
                <a:pPr marL="858838" lvl="0" indent="-457200">
                  <a:buClr>
                    <a:srgbClr val="FF0000"/>
                  </a:buClr>
                  <a:buSzPct val="60000"/>
                  <a:buFont typeface="Chu Van An" panose="02020603050405020304" pitchFamily="18" charset="0"/>
                  <a:buChar char="►"/>
                </a:pPr>
                <a:r>
                  <a:rPr lang="en-GB" dirty="0" err="1"/>
                  <a:t>Với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𝑚</m:t>
                    </m:r>
                    <m:r>
                      <a:rPr lang="en-GB" i="1">
                        <a:latin typeface="Cambria Math"/>
                      </a:rPr>
                      <m:t>=</m:t>
                    </m:r>
                    <m:r>
                      <a:rPr lang="en-GB">
                        <a:latin typeface="Cambria Math"/>
                      </a:rPr>
                      <m:t>3</m:t>
                    </m:r>
                  </m:oMath>
                </a14:m>
                <a:r>
                  <a:rPr lang="en-GB" dirty="0"/>
                  <a:t> </a:t>
                </a:r>
                <a:r>
                  <a:rPr lang="en-GB" dirty="0" err="1"/>
                  <a:t>bất</a:t>
                </a:r>
                <a:r>
                  <a:rPr lang="en-GB" dirty="0"/>
                  <a:t> </a:t>
                </a:r>
                <a:r>
                  <a:rPr lang="en-GB" dirty="0" err="1"/>
                  <a:t>phương</a:t>
                </a:r>
                <a:r>
                  <a:rPr lang="en-GB" dirty="0"/>
                  <a:t> </a:t>
                </a:r>
                <a:r>
                  <a:rPr lang="en-GB" dirty="0" err="1"/>
                  <a:t>trình</a:t>
                </a:r>
                <a:r>
                  <a:rPr lang="en-GB" dirty="0"/>
                  <a:t> </a:t>
                </a:r>
                <a:r>
                  <a:rPr lang="en-GB" dirty="0" err="1"/>
                  <a:t>trở</a:t>
                </a:r>
                <a:r>
                  <a:rPr lang="en-GB" dirty="0"/>
                  <a:t> </a:t>
                </a:r>
                <a:r>
                  <a:rPr lang="en-GB" dirty="0" err="1"/>
                  <a:t>thành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>
                        <a:latin typeface="Cambria Math"/>
                      </a:rPr>
                      <m:t>0</m:t>
                    </m:r>
                    <m:r>
                      <a:rPr lang="en-GB" i="1">
                        <a:latin typeface="Cambria Math"/>
                      </a:rPr>
                      <m:t>𝑥</m:t>
                    </m:r>
                    <m:r>
                      <a:rPr lang="en-GB" i="1">
                        <a:latin typeface="Cambria Math"/>
                      </a:rPr>
                      <m:t>&lt;−</m:t>
                    </m:r>
                    <m:r>
                      <a:rPr lang="en-GB">
                        <a:latin typeface="Cambria Math"/>
                      </a:rPr>
                      <m:t>5</m:t>
                    </m:r>
                  </m:oMath>
                </a14:m>
                <a:r>
                  <a:rPr lang="en-GB" dirty="0"/>
                  <a:t> </a:t>
                </a:r>
                <a:r>
                  <a:rPr lang="en-GB" dirty="0" err="1"/>
                  <a:t>suy</a:t>
                </a:r>
                <a:r>
                  <a:rPr lang="en-GB" dirty="0"/>
                  <a:t> </a:t>
                </a:r>
                <a:r>
                  <a:rPr lang="en-GB" dirty="0" err="1"/>
                  <a:t>ra</a:t>
                </a:r>
                <a:r>
                  <a:rPr lang="en-GB" dirty="0"/>
                  <a:t> </a:t>
                </a:r>
                <a:r>
                  <a:rPr lang="en-GB" dirty="0" err="1"/>
                  <a:t>bất</a:t>
                </a:r>
                <a:r>
                  <a:rPr lang="en-GB" dirty="0"/>
                  <a:t> </a:t>
                </a:r>
                <a:r>
                  <a:rPr lang="en-GB" dirty="0" err="1"/>
                  <a:t>phương</a:t>
                </a:r>
                <a:r>
                  <a:rPr lang="en-GB" dirty="0"/>
                  <a:t> </a:t>
                </a:r>
                <a:r>
                  <a:rPr lang="en-GB" dirty="0" err="1"/>
                  <a:t>trình</a:t>
                </a:r>
                <a:r>
                  <a:rPr lang="en-GB" dirty="0"/>
                  <a:t> </a:t>
                </a:r>
                <a:r>
                  <a:rPr lang="en-GB" dirty="0" err="1"/>
                  <a:t>vô</a:t>
                </a:r>
                <a:r>
                  <a:rPr lang="en-GB" dirty="0"/>
                  <a:t> </a:t>
                </a:r>
                <a:r>
                  <a:rPr lang="en-GB" dirty="0" err="1"/>
                  <a:t>nghiệm</a:t>
                </a:r>
                <a:endParaRPr lang="en-US" dirty="0"/>
              </a:p>
              <a:p>
                <a:pPr lvl="0"/>
                <a:r>
                  <a:rPr lang="en-US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 </a:t>
                </a:r>
                <a:r>
                  <a:rPr lang="en-GB" dirty="0" err="1"/>
                  <a:t>Vậy</a:t>
                </a:r>
                <a:r>
                  <a:rPr lang="en-GB" dirty="0"/>
                  <a:t> </a:t>
                </a:r>
                <a:r>
                  <a:rPr lang="en-GB" dirty="0" err="1"/>
                  <a:t>giá</a:t>
                </a:r>
                <a:r>
                  <a:rPr lang="en-GB" dirty="0"/>
                  <a:t> </a:t>
                </a:r>
                <a:r>
                  <a:rPr lang="en-GB" dirty="0" err="1"/>
                  <a:t>trị</a:t>
                </a:r>
                <a:r>
                  <a:rPr lang="en-GB" dirty="0"/>
                  <a:t> </a:t>
                </a:r>
                <a:r>
                  <a:rPr lang="en-GB" dirty="0" err="1"/>
                  <a:t>cần</a:t>
                </a:r>
                <a:r>
                  <a:rPr lang="en-GB" dirty="0"/>
                  <a:t> </a:t>
                </a:r>
                <a:r>
                  <a:rPr lang="en-GB" dirty="0" err="1"/>
                  <a:t>tìm</a:t>
                </a:r>
                <a:r>
                  <a:rPr lang="en-GB" dirty="0"/>
                  <a:t> </a:t>
                </a:r>
                <a:r>
                  <a:rPr lang="en-GB" dirty="0" err="1"/>
                  <a:t>là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𝑚</m:t>
                    </m:r>
                    <m:r>
                      <a:rPr lang="en-GB" i="1">
                        <a:latin typeface="Cambria Math"/>
                      </a:rPr>
                      <m:t>=−</m:t>
                    </m:r>
                    <m:r>
                      <a:rPr lang="en-GB">
                        <a:latin typeface="Cambria Math"/>
                      </a:rPr>
                      <m:t>2</m:t>
                    </m:r>
                  </m:oMath>
                </a14:m>
                <a:r>
                  <a:rPr lang="en-GB" dirty="0"/>
                  <a:t> </a:t>
                </a:r>
                <a:r>
                  <a:rPr lang="en-GB" dirty="0" err="1"/>
                  <a:t>và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𝑚</m:t>
                    </m:r>
                    <m:r>
                      <a:rPr lang="en-GB" i="1">
                        <a:latin typeface="Cambria Math"/>
                      </a:rPr>
                      <m:t>=</m:t>
                    </m:r>
                    <m:r>
                      <a:rPr lang="en-GB">
                        <a:latin typeface="Cambria Math"/>
                      </a:rPr>
                      <m:t>3</m:t>
                    </m:r>
                  </m:oMath>
                </a14:m>
                <a:r>
                  <a:rPr lang="en-GB" dirty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5B50F347-65BB-4D06-BB47-BC71CD00CA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79" y="2046834"/>
                <a:ext cx="11938556" cy="4574499"/>
              </a:xfrm>
              <a:prstGeom prst="rect">
                <a:avLst/>
              </a:prstGeom>
              <a:blipFill>
                <a:blip r:embed="rId7"/>
                <a:stretch>
                  <a:fillRect l="-1122" t="-3590" r="-612" b="-2793"/>
                </a:stretch>
              </a:blipFill>
              <a:ln>
                <a:solidFill>
                  <a:srgbClr val="0000CC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245219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2" y="6745184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2" y="6597295"/>
            <a:ext cx="2775439" cy="29577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0C4A8818-A8C6-40B2-93FC-502248369014}"/>
              </a:ext>
            </a:extLst>
          </p:cNvPr>
          <p:cNvGrpSpPr/>
          <p:nvPr/>
        </p:nvGrpSpPr>
        <p:grpSpPr>
          <a:xfrm>
            <a:off x="-1372802" y="2046834"/>
            <a:ext cx="9144002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="" xmlns:a16="http://schemas.microsoft.com/office/drawing/2014/main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="" xmlns:a16="http://schemas.microsoft.com/office/drawing/2014/main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="" xmlns:a16="http://schemas.microsoft.com/office/drawing/2014/main" id="{83E7C4D7-F4C4-4F6C-87A6-8260675AB9E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0969" y="251791"/>
                <a:ext cx="11951976" cy="1756739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0000CC"/>
                </a:solidFill>
                <a:prstDash val="sysDash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427163" indent="-1427163"/>
                <a:r>
                  <a:rPr lang="en-US" b="1" dirty="0" err="1">
                    <a:solidFill>
                      <a:srgbClr val="FF0000"/>
                    </a:solidFill>
                  </a:rPr>
                  <a:t>Câu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</a:t>
                </a:r>
                <a:r>
                  <a:rPr lang="en-US" b="1" dirty="0">
                    <a:solidFill>
                      <a:srgbClr val="FF0000"/>
                    </a:solidFill>
                  </a:rPr>
                  <a:t>. </a:t>
                </a:r>
                <a:r>
                  <a:rPr lang="en-GB" dirty="0" err="1"/>
                  <a:t>Tìm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𝑚</m:t>
                    </m:r>
                  </m:oMath>
                </a14:m>
                <a:r>
                  <a:rPr lang="en-GB" dirty="0"/>
                  <a:t> </a:t>
                </a:r>
                <a:r>
                  <a:rPr lang="en-GB" dirty="0" err="1"/>
                  <a:t>để</a:t>
                </a:r>
                <a:r>
                  <a:rPr lang="en-GB" dirty="0"/>
                  <a:t> </a:t>
                </a:r>
                <a:r>
                  <a:rPr lang="en-GB" dirty="0" err="1"/>
                  <a:t>bất</a:t>
                </a:r>
                <a:r>
                  <a:rPr lang="en-GB" dirty="0"/>
                  <a:t> </a:t>
                </a:r>
                <a:r>
                  <a:rPr lang="en-GB" dirty="0" err="1"/>
                  <a:t>phương</a:t>
                </a:r>
                <a:r>
                  <a:rPr lang="en-GB" dirty="0"/>
                  <a:t> </a:t>
                </a:r>
                <a:r>
                  <a:rPr lang="en-GB" dirty="0" err="1"/>
                  <a:t>trình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>
                        <a:latin typeface="Cambria Math"/>
                      </a:rPr>
                      <m:t>4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GB">
                            <a:latin typeface="Cambria Math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GB">
                            <a:latin typeface="Cambria Math"/>
                          </a:rPr>
                          <m:t>2</m:t>
                        </m:r>
                        <m:r>
                          <a:rPr lang="en-GB" i="1">
                            <a:latin typeface="Cambria Math"/>
                          </a:rPr>
                          <m:t>𝑥</m:t>
                        </m:r>
                        <m:r>
                          <a:rPr lang="en-GB" i="1">
                            <a:latin typeface="Cambria Math"/>
                          </a:rPr>
                          <m:t>−</m:t>
                        </m:r>
                        <m:r>
                          <a:rPr lang="en-GB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GB" i="1">
                        <a:latin typeface="Cambria Math"/>
                      </a:rPr>
                      <m:t>≥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GB">
                            <a:latin typeface="Cambria Math"/>
                          </a:rPr>
                          <m:t>4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en-GB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GB" i="1">
                            <a:latin typeface="Cambria Math"/>
                          </a:rPr>
                          <m:t>+</m:t>
                        </m:r>
                        <m:r>
                          <a:rPr lang="en-GB">
                            <a:latin typeface="Cambria Math"/>
                          </a:rPr>
                          <m:t>5</m:t>
                        </m:r>
                        <m:r>
                          <a:rPr lang="en-GB" i="1">
                            <a:latin typeface="Cambria Math"/>
                          </a:rPr>
                          <m:t>𝑚</m:t>
                        </m:r>
                        <m:r>
                          <a:rPr lang="en-GB" i="1">
                            <a:latin typeface="Cambria Math"/>
                          </a:rPr>
                          <m:t>+</m:t>
                        </m:r>
                        <m:r>
                          <a:rPr lang="en-GB">
                            <a:latin typeface="Cambria Math"/>
                          </a:rPr>
                          <m:t>9</m:t>
                        </m:r>
                      </m:e>
                    </m:d>
                    <m:r>
                      <a:rPr lang="en-GB" i="1">
                        <a:latin typeface="Cambria Math"/>
                      </a:rPr>
                      <m:t>𝑥</m:t>
                    </m:r>
                    <m:r>
                      <a:rPr lang="en-GB" i="1">
                        <a:latin typeface="Cambria Math"/>
                      </a:rPr>
                      <m:t>−</m:t>
                    </m:r>
                    <m:r>
                      <a:rPr lang="en-GB">
                        <a:latin typeface="Cambria Math"/>
                      </a:rPr>
                      <m:t>12</m:t>
                    </m:r>
                    <m:r>
                      <a:rPr lang="en-GB" i="1">
                        <a:latin typeface="Cambria Math"/>
                      </a:rPr>
                      <m:t>𝑚</m:t>
                    </m:r>
                  </m:oMath>
                </a14:m>
                <a:r>
                  <a:rPr lang="en-GB" dirty="0"/>
                  <a:t> </a:t>
                </a:r>
                <a:r>
                  <a:rPr lang="en-GB" dirty="0" err="1"/>
                  <a:t>có</a:t>
                </a:r>
                <a:r>
                  <a:rPr lang="en-GB" dirty="0"/>
                  <a:t> </a:t>
                </a:r>
                <a:r>
                  <a:rPr lang="en-GB" dirty="0" err="1"/>
                  <a:t>nghiệm</a:t>
                </a:r>
                <a:r>
                  <a:rPr lang="en-GB" dirty="0"/>
                  <a:t> </a:t>
                </a:r>
                <a:r>
                  <a:rPr lang="en-GB" dirty="0" err="1"/>
                  <a:t>đúng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∀</m:t>
                    </m:r>
                    <m:r>
                      <a:rPr lang="en-GB" i="1">
                        <a:latin typeface="Cambria Math"/>
                      </a:rPr>
                      <m:t>𝑥</m:t>
                    </m:r>
                    <m:r>
                      <a:rPr lang="en-GB" i="1">
                        <a:latin typeface="Cambria Math"/>
                      </a:rPr>
                      <m:t>∈</m:t>
                    </m:r>
                    <m:r>
                      <a:rPr lang="en-GB" i="1">
                        <a:latin typeface="Cambria Math"/>
                      </a:rPr>
                      <m:t>ℝ</m:t>
                    </m:r>
                  </m:oMath>
                </a14:m>
                <a:r>
                  <a:rPr lang="en-GB" dirty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3E7C4D7-F4C4-4F6C-87A6-8260675AB9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69" y="251791"/>
                <a:ext cx="11951976" cy="1756739"/>
              </a:xfrm>
              <a:prstGeom prst="rect">
                <a:avLst/>
              </a:prstGeom>
              <a:blipFill rotWithShape="1">
                <a:blip r:embed="rId6"/>
                <a:stretch>
                  <a:fillRect l="-1223" t="-7586"/>
                </a:stretch>
              </a:blipFill>
              <a:ln>
                <a:solidFill>
                  <a:srgbClr val="0000CC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>
                <a:extLst>
                  <a:ext uri="{FF2B5EF4-FFF2-40B4-BE49-F238E27FC236}">
                    <a16:creationId xmlns="" xmlns:a16="http://schemas.microsoft.com/office/drawing/2014/main" id="{5B50F347-65BB-4D06-BB47-BC71CD00CAE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7679" y="2046834"/>
                <a:ext cx="11938556" cy="4574499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0000CC"/>
                </a:solidFill>
                <a:prstDash val="sysDot"/>
              </a:ln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90513" indent="-290513">
                  <a:buFont typeface="Wingdings" panose="05000000000000000000" pitchFamily="2" charset="2"/>
                  <a:buChar char="þ"/>
                </a:pP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Lời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giải</a:t>
                </a:r>
                <a:r>
                  <a:rPr lang="en-US" b="1" dirty="0">
                    <a:solidFill>
                      <a:srgbClr val="FF0000"/>
                    </a:solidFill>
                  </a:rPr>
                  <a:t>: </a:t>
                </a:r>
              </a:p>
              <a:p>
                <a:pPr lvl="0"/>
                <a:r>
                  <a:rPr lang="nl-NL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</a:t>
                </a:r>
                <a:r>
                  <a:rPr lang="nl-NL" dirty="0">
                    <a:sym typeface="Wingdings" panose="05000000000000000000" pitchFamily="2" charset="2"/>
                  </a:rPr>
                  <a:t> </a:t>
                </a:r>
                <a:r>
                  <a:rPr lang="en-GB" dirty="0" err="1"/>
                  <a:t>Bất</a:t>
                </a:r>
                <a:r>
                  <a:rPr lang="en-GB" dirty="0"/>
                  <a:t> </a:t>
                </a:r>
                <a:r>
                  <a:rPr lang="en-GB" dirty="0" err="1"/>
                  <a:t>phương</a:t>
                </a:r>
                <a:r>
                  <a:rPr lang="en-GB" dirty="0"/>
                  <a:t> </a:t>
                </a:r>
                <a:r>
                  <a:rPr lang="en-GB" dirty="0" err="1"/>
                  <a:t>trình</a:t>
                </a:r>
                <a:r>
                  <a:rPr lang="en-GB" dirty="0"/>
                  <a:t> </a:t>
                </a:r>
                <a:r>
                  <a:rPr lang="en-GB" dirty="0" err="1"/>
                  <a:t>tương</a:t>
                </a:r>
                <a:r>
                  <a:rPr lang="en-GB" dirty="0"/>
                  <a:t> </a:t>
                </a:r>
                <a:r>
                  <a:rPr lang="en-GB" dirty="0" err="1"/>
                  <a:t>đương</a:t>
                </a:r>
                <a:r>
                  <a:rPr lang="en-GB" dirty="0"/>
                  <a:t> </a:t>
                </a:r>
                <a:r>
                  <a:rPr lang="en-GB" dirty="0" err="1"/>
                  <a:t>với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GB">
                            <a:latin typeface="Cambria Math"/>
                          </a:rPr>
                          <m:t>4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en-GB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GB" i="1">
                            <a:latin typeface="Cambria Math"/>
                          </a:rPr>
                          <m:t>−</m:t>
                        </m:r>
                        <m:r>
                          <a:rPr lang="en-GB">
                            <a:latin typeface="Cambria Math"/>
                          </a:rPr>
                          <m:t>5</m:t>
                        </m:r>
                        <m:r>
                          <a:rPr lang="en-GB" i="1">
                            <a:latin typeface="Cambria Math"/>
                          </a:rPr>
                          <m:t>𝑚</m:t>
                        </m:r>
                        <m:r>
                          <a:rPr lang="en-GB" i="1">
                            <a:latin typeface="Cambria Math"/>
                          </a:rPr>
                          <m:t>−</m:t>
                        </m:r>
                        <m:r>
                          <a:rPr lang="en-GB">
                            <a:latin typeface="Cambria Math"/>
                          </a:rPr>
                          <m:t>9</m:t>
                        </m:r>
                      </m:e>
                    </m:d>
                    <m:r>
                      <a:rPr lang="en-GB" i="1">
                        <a:latin typeface="Cambria Math"/>
                      </a:rPr>
                      <m:t>𝑥</m:t>
                    </m:r>
                    <m:r>
                      <a:rPr lang="en-GB" i="1">
                        <a:latin typeface="Cambria Math"/>
                      </a:rPr>
                      <m:t>≥</m:t>
                    </m:r>
                    <m:r>
                      <a:rPr lang="en-GB">
                        <a:latin typeface="Cambria Math"/>
                      </a:rPr>
                      <m:t>4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GB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i="1">
                        <a:latin typeface="Cambria Math"/>
                      </a:rPr>
                      <m:t>−</m:t>
                    </m:r>
                    <m:r>
                      <a:rPr lang="en-GB">
                        <a:latin typeface="Cambria Math"/>
                      </a:rPr>
                      <m:t>12</m:t>
                    </m:r>
                    <m:r>
                      <a:rPr lang="en-GB" i="1">
                        <a:latin typeface="Cambria Math"/>
                      </a:rPr>
                      <m:t>𝑚</m:t>
                    </m:r>
                  </m:oMath>
                </a14:m>
                <a:endParaRPr lang="en-US" dirty="0"/>
              </a:p>
              <a:p>
                <a:pPr marL="914400" lvl="0" indent="-457200" algn="just">
                  <a:buClr>
                    <a:srgbClr val="FF0000"/>
                  </a:buClr>
                  <a:buSzPct val="60000"/>
                  <a:buFont typeface="Chu Van An" panose="02020603050405020304" pitchFamily="18" charset="0"/>
                  <a:buChar char="►"/>
                </a:pPr>
                <a:r>
                  <a:rPr lang="pt-BR" dirty="0"/>
                  <a:t>Dễ dàng thấy nếu </a:t>
                </a:r>
                <a14:m>
                  <m:oMath xmlns:m="http://schemas.openxmlformats.org/officeDocument/2006/math">
                    <m:r>
                      <a:rPr lang="pt-BR">
                        <a:latin typeface="Cambria Math"/>
                      </a:rPr>
                      <m:t>4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pt-BR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pt-BR" i="1">
                        <a:latin typeface="Cambria Math"/>
                      </a:rPr>
                      <m:t>−</m:t>
                    </m:r>
                    <m:r>
                      <a:rPr lang="pt-BR">
                        <a:latin typeface="Cambria Math"/>
                      </a:rPr>
                      <m:t>5</m:t>
                    </m:r>
                    <m:r>
                      <a:rPr lang="pt-BR" i="1">
                        <a:latin typeface="Cambria Math"/>
                      </a:rPr>
                      <m:t>𝑚</m:t>
                    </m:r>
                    <m:r>
                      <a:rPr lang="pt-BR" i="1">
                        <a:latin typeface="Cambria Math"/>
                      </a:rPr>
                      <m:t>−</m:t>
                    </m:r>
                    <m:r>
                      <a:rPr lang="pt-BR">
                        <a:latin typeface="Cambria Math"/>
                      </a:rPr>
                      <m:t>9</m:t>
                    </m:r>
                    <m:r>
                      <a:rPr lang="pt-BR" i="1">
                        <a:latin typeface="Cambria Math"/>
                      </a:rPr>
                      <m:t>≠</m:t>
                    </m:r>
                    <m:r>
                      <a:rPr lang="pt-BR">
                        <a:latin typeface="Cambria Math"/>
                      </a:rPr>
                      <m:t>0</m:t>
                    </m:r>
                    <m:r>
                      <a:rPr lang="pt-BR" i="1">
                        <a:latin typeface="Cambria Math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𝑚</m:t>
                              </m:r>
                              <m:r>
                                <a:rPr lang="pt-BR" i="1">
                                  <a:latin typeface="Cambria Math"/>
                                </a:rPr>
                                <m:t>≠−</m:t>
                              </m:r>
                              <m:r>
                                <a:rPr lang="pt-BR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𝑚</m:t>
                              </m:r>
                              <m:r>
                                <a:rPr lang="pt-BR" i="1">
                                  <a:latin typeface="Cambria Math"/>
                                </a:rPr>
                                <m:t>≠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BR">
                                      <a:latin typeface="Cambria Math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pt-BR"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r>
                  <a:rPr lang="pt-BR" dirty="0"/>
                  <a:t> thì bất phương trình không thể có nghiệm đúng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∀</m:t>
                    </m:r>
                    <m:r>
                      <a:rPr lang="pt-BR" i="1">
                        <a:latin typeface="Cambria Math"/>
                      </a:rPr>
                      <m:t>𝑥</m:t>
                    </m:r>
                    <m:r>
                      <a:rPr lang="pt-BR" i="1">
                        <a:latin typeface="Cambria Math"/>
                      </a:rPr>
                      <m:t>∈</m:t>
                    </m:r>
                    <m:r>
                      <a:rPr lang="pt-BR" i="1">
                        <a:latin typeface="Cambria Math"/>
                      </a:rPr>
                      <m:t>ℝ</m:t>
                    </m:r>
                  </m:oMath>
                </a14:m>
                <a:endParaRPr lang="en-US" dirty="0"/>
              </a:p>
              <a:p>
                <a:pPr marL="914400" lvl="0" indent="-457200" algn="just">
                  <a:buClr>
                    <a:srgbClr val="FF0000"/>
                  </a:buClr>
                  <a:buSzPct val="60000"/>
                  <a:buFont typeface="Chu Van An" panose="02020603050405020304" pitchFamily="18" charset="0"/>
                  <a:buChar char="►"/>
                </a:pPr>
                <a:r>
                  <a:rPr lang="en-GB" dirty="0" err="1"/>
                  <a:t>Với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𝑚</m:t>
                    </m:r>
                    <m:r>
                      <a:rPr lang="en-GB" i="1">
                        <a:latin typeface="Cambria Math"/>
                      </a:rPr>
                      <m:t>=−</m:t>
                    </m:r>
                    <m:r>
                      <a:rPr lang="en-GB">
                        <a:latin typeface="Cambria Math"/>
                      </a:rPr>
                      <m:t>1</m:t>
                    </m:r>
                  </m:oMath>
                </a14:m>
                <a:r>
                  <a:rPr lang="en-GB" dirty="0"/>
                  <a:t> </a:t>
                </a:r>
                <a:r>
                  <a:rPr lang="en-GB" dirty="0" err="1"/>
                  <a:t>bất</a:t>
                </a:r>
                <a:r>
                  <a:rPr lang="en-GB" dirty="0"/>
                  <a:t> </a:t>
                </a:r>
                <a:r>
                  <a:rPr lang="en-GB" dirty="0" err="1"/>
                  <a:t>phương</a:t>
                </a:r>
                <a:r>
                  <a:rPr lang="en-GB" dirty="0"/>
                  <a:t> </a:t>
                </a:r>
                <a:r>
                  <a:rPr lang="en-GB" dirty="0" err="1"/>
                  <a:t>trình</a:t>
                </a:r>
                <a:r>
                  <a:rPr lang="en-GB" dirty="0"/>
                  <a:t> </a:t>
                </a:r>
                <a:r>
                  <a:rPr lang="en-GB" dirty="0" err="1"/>
                  <a:t>trở</a:t>
                </a:r>
                <a:r>
                  <a:rPr lang="en-GB" dirty="0"/>
                  <a:t> </a:t>
                </a:r>
                <a:r>
                  <a:rPr lang="en-GB" dirty="0" err="1"/>
                  <a:t>thành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>
                        <a:latin typeface="Cambria Math"/>
                      </a:rPr>
                      <m:t>0</m:t>
                    </m:r>
                    <m:r>
                      <a:rPr lang="en-GB" i="1">
                        <a:latin typeface="Cambria Math"/>
                      </a:rPr>
                      <m:t>𝑥</m:t>
                    </m:r>
                    <m:r>
                      <a:rPr lang="en-GB" i="1">
                        <a:latin typeface="Cambria Math"/>
                      </a:rPr>
                      <m:t>≥</m:t>
                    </m:r>
                    <m:r>
                      <a:rPr lang="en-GB">
                        <a:latin typeface="Cambria Math"/>
                      </a:rPr>
                      <m:t>16</m:t>
                    </m:r>
                  </m:oMath>
                </a14:m>
                <a:r>
                  <a:rPr lang="en-GB" dirty="0"/>
                  <a:t> </a:t>
                </a:r>
                <a:r>
                  <a:rPr lang="en-GB" dirty="0" err="1"/>
                  <a:t>suy</a:t>
                </a:r>
                <a:r>
                  <a:rPr lang="en-GB" dirty="0"/>
                  <a:t> </a:t>
                </a:r>
                <a:r>
                  <a:rPr lang="en-GB" dirty="0" err="1"/>
                  <a:t>ra</a:t>
                </a:r>
                <a:r>
                  <a:rPr lang="en-GB" dirty="0"/>
                  <a:t> </a:t>
                </a:r>
                <a:r>
                  <a:rPr lang="en-GB" dirty="0" err="1"/>
                  <a:t>bất</a:t>
                </a:r>
                <a:r>
                  <a:rPr lang="en-GB" dirty="0"/>
                  <a:t> </a:t>
                </a:r>
                <a:r>
                  <a:rPr lang="en-GB" dirty="0" err="1"/>
                  <a:t>phương</a:t>
                </a:r>
                <a:r>
                  <a:rPr lang="en-GB" dirty="0"/>
                  <a:t> </a:t>
                </a:r>
                <a:r>
                  <a:rPr lang="en-GB" dirty="0" err="1"/>
                  <a:t>trình</a:t>
                </a:r>
                <a:r>
                  <a:rPr lang="en-GB" dirty="0"/>
                  <a:t> </a:t>
                </a:r>
                <a:r>
                  <a:rPr lang="en-GB" dirty="0" err="1"/>
                  <a:t>vô</a:t>
                </a:r>
                <a:r>
                  <a:rPr lang="en-GB" dirty="0"/>
                  <a:t> </a:t>
                </a:r>
                <a:r>
                  <a:rPr lang="en-GB" dirty="0" err="1"/>
                  <a:t>nghiệm</a:t>
                </a:r>
                <a:endParaRPr lang="en-US" dirty="0"/>
              </a:p>
              <a:p>
                <a:pPr marL="914400" lvl="0" indent="-457200" algn="just">
                  <a:buClr>
                    <a:srgbClr val="FF0000"/>
                  </a:buClr>
                  <a:buSzPct val="60000"/>
                  <a:buFont typeface="Chu Van An" panose="02020603050405020304" pitchFamily="18" charset="0"/>
                  <a:buChar char="►"/>
                </a:pPr>
                <a:r>
                  <a:rPr lang="en-GB" dirty="0" err="1"/>
                  <a:t>Với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𝑚</m:t>
                    </m:r>
                    <m:r>
                      <a:rPr lang="en-GB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GB">
                            <a:latin typeface="Cambria Math"/>
                          </a:rPr>
                          <m:t>9</m:t>
                        </m:r>
                      </m:num>
                      <m:den>
                        <m:r>
                          <a:rPr lang="en-GB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dirty="0"/>
                  <a:t> </a:t>
                </a:r>
                <a:r>
                  <a:rPr lang="en-GB" dirty="0" err="1"/>
                  <a:t>bât</a:t>
                </a:r>
                <a:r>
                  <a:rPr lang="en-GB" dirty="0"/>
                  <a:t> </a:t>
                </a:r>
                <a:r>
                  <a:rPr lang="en-GB" dirty="0" err="1"/>
                  <a:t>phương</a:t>
                </a:r>
                <a:r>
                  <a:rPr lang="en-GB" dirty="0"/>
                  <a:t> </a:t>
                </a:r>
                <a:r>
                  <a:rPr lang="en-GB" dirty="0" err="1"/>
                  <a:t>trình</a:t>
                </a:r>
                <a:r>
                  <a:rPr lang="en-GB" dirty="0"/>
                  <a:t> </a:t>
                </a:r>
                <a:r>
                  <a:rPr lang="en-GB" dirty="0" err="1"/>
                  <a:t>trở</a:t>
                </a:r>
                <a:r>
                  <a:rPr lang="en-GB" dirty="0"/>
                  <a:t> </a:t>
                </a:r>
                <a:r>
                  <a:rPr lang="en-GB" dirty="0" err="1"/>
                  <a:t>thành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>
                        <a:latin typeface="Cambria Math"/>
                      </a:rPr>
                      <m:t>0</m:t>
                    </m:r>
                    <m:r>
                      <a:rPr lang="en-GB" i="1">
                        <a:latin typeface="Cambria Math"/>
                      </a:rPr>
                      <m:t>𝑥</m:t>
                    </m:r>
                    <m:r>
                      <a:rPr lang="en-GB" i="1">
                        <a:latin typeface="Cambria Math"/>
                      </a:rPr>
                      <m:t>≥−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GB">
                            <a:latin typeface="Cambria Math"/>
                          </a:rPr>
                          <m:t>27</m:t>
                        </m:r>
                      </m:num>
                      <m:den>
                        <m:r>
                          <a:rPr lang="en-GB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dirty="0"/>
                  <a:t> </a:t>
                </a:r>
                <a:r>
                  <a:rPr lang="en-GB" dirty="0" err="1"/>
                  <a:t>suy</a:t>
                </a:r>
                <a:r>
                  <a:rPr lang="en-GB" dirty="0"/>
                  <a:t> </a:t>
                </a:r>
                <a:r>
                  <a:rPr lang="en-GB" dirty="0" err="1"/>
                  <a:t>ra</a:t>
                </a:r>
                <a:r>
                  <a:rPr lang="en-GB" dirty="0"/>
                  <a:t> </a:t>
                </a:r>
                <a:r>
                  <a:rPr lang="en-GB" dirty="0" err="1"/>
                  <a:t>bất</a:t>
                </a:r>
                <a:r>
                  <a:rPr lang="en-GB" dirty="0"/>
                  <a:t> </a:t>
                </a:r>
                <a:r>
                  <a:rPr lang="en-GB" dirty="0" err="1"/>
                  <a:t>phương</a:t>
                </a:r>
                <a:r>
                  <a:rPr lang="en-GB" dirty="0"/>
                  <a:t> </a:t>
                </a:r>
                <a:r>
                  <a:rPr lang="en-GB" dirty="0" err="1"/>
                  <a:t>trình</a:t>
                </a:r>
                <a:r>
                  <a:rPr lang="en-GB" dirty="0"/>
                  <a:t> </a:t>
                </a:r>
                <a:r>
                  <a:rPr lang="en-GB" dirty="0" err="1"/>
                  <a:t>nghiệm</a:t>
                </a:r>
                <a:r>
                  <a:rPr lang="en-GB" dirty="0"/>
                  <a:t> </a:t>
                </a:r>
                <a:r>
                  <a:rPr lang="en-GB" dirty="0" err="1"/>
                  <a:t>đúng</a:t>
                </a:r>
                <a:r>
                  <a:rPr lang="en-GB" dirty="0"/>
                  <a:t> </a:t>
                </a:r>
                <a:r>
                  <a:rPr lang="en-GB" dirty="0" err="1"/>
                  <a:t>với</a:t>
                </a:r>
                <a:r>
                  <a:rPr lang="en-GB" dirty="0"/>
                  <a:t> </a:t>
                </a:r>
                <a:r>
                  <a:rPr lang="en-GB" dirty="0" err="1"/>
                  <a:t>mọi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𝑥</m:t>
                    </m:r>
                  </m:oMath>
                </a14:m>
                <a:r>
                  <a:rPr lang="en-GB" dirty="0"/>
                  <a:t>.</a:t>
                </a:r>
                <a:endParaRPr lang="en-US" dirty="0"/>
              </a:p>
              <a:p>
                <a:pPr lvl="0"/>
                <a:r>
                  <a:rPr lang="en-US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 </a:t>
                </a:r>
                <a:r>
                  <a:rPr lang="en-GB" dirty="0" err="1"/>
                  <a:t>Vậy</a:t>
                </a:r>
                <a:r>
                  <a:rPr lang="en-GB" dirty="0"/>
                  <a:t> </a:t>
                </a:r>
                <a:r>
                  <a:rPr lang="en-GB" dirty="0" err="1"/>
                  <a:t>giá</a:t>
                </a:r>
                <a:r>
                  <a:rPr lang="en-GB" dirty="0"/>
                  <a:t> </a:t>
                </a:r>
                <a:r>
                  <a:rPr lang="en-GB" dirty="0" err="1"/>
                  <a:t>trị</a:t>
                </a:r>
                <a:r>
                  <a:rPr lang="en-GB" dirty="0"/>
                  <a:t> </a:t>
                </a:r>
                <a:r>
                  <a:rPr lang="en-GB" dirty="0" err="1"/>
                  <a:t>cần</a:t>
                </a:r>
                <a:r>
                  <a:rPr lang="en-GB" dirty="0"/>
                  <a:t> </a:t>
                </a:r>
                <a:r>
                  <a:rPr lang="en-GB" dirty="0" err="1"/>
                  <a:t>tìm</a:t>
                </a:r>
                <a:r>
                  <a:rPr lang="en-GB" dirty="0"/>
                  <a:t> </a:t>
                </a:r>
                <a:r>
                  <a:rPr lang="en-GB" dirty="0" err="1"/>
                  <a:t>là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𝑚</m:t>
                    </m:r>
                    <m:r>
                      <a:rPr lang="en-GB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GB">
                            <a:latin typeface="Cambria Math"/>
                          </a:rPr>
                          <m:t>9</m:t>
                        </m:r>
                      </m:num>
                      <m:den>
                        <m:r>
                          <a:rPr lang="en-GB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dirty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5B50F347-65BB-4D06-BB47-BC71CD00CA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79" y="2046834"/>
                <a:ext cx="11938556" cy="4574499"/>
              </a:xfrm>
              <a:prstGeom prst="rect">
                <a:avLst/>
              </a:prstGeom>
              <a:blipFill>
                <a:blip r:embed="rId7"/>
                <a:stretch>
                  <a:fillRect l="-918" t="-3723" r="-867"/>
                </a:stretch>
              </a:blipFill>
              <a:ln>
                <a:solidFill>
                  <a:srgbClr val="0000CC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270121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2" y="6745184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2" y="6597295"/>
            <a:ext cx="2775439" cy="29577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0C4A8818-A8C6-40B2-93FC-502248369014}"/>
              </a:ext>
            </a:extLst>
          </p:cNvPr>
          <p:cNvGrpSpPr/>
          <p:nvPr/>
        </p:nvGrpSpPr>
        <p:grpSpPr>
          <a:xfrm>
            <a:off x="-1372802" y="2046834"/>
            <a:ext cx="9144002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="" xmlns:a16="http://schemas.microsoft.com/office/drawing/2014/main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="" xmlns:a16="http://schemas.microsoft.com/office/drawing/2014/main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5C607D02-F3EA-4874-B48F-93ED609CEE50}"/>
              </a:ext>
            </a:extLst>
          </p:cNvPr>
          <p:cNvSpPr txBox="1">
            <a:spLocks/>
          </p:cNvSpPr>
          <p:nvPr/>
        </p:nvSpPr>
        <p:spPr>
          <a:xfrm>
            <a:off x="173402" y="371061"/>
            <a:ext cx="11912833" cy="4085709"/>
          </a:xfrm>
          <a:prstGeom prst="rect">
            <a:avLst/>
          </a:prstGeom>
          <a:solidFill>
            <a:srgbClr val="FFFFCC"/>
          </a:solidFill>
          <a:ln>
            <a:solidFill>
              <a:srgbClr val="FFC000"/>
            </a:solidFill>
            <a:prstDash val="sysDot"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➋. </a:t>
            </a:r>
            <a:r>
              <a:rPr lang="en-US" b="1" i="1" dirty="0" err="1">
                <a:solidFill>
                  <a:srgbClr val="FF0000"/>
                </a:solidFill>
              </a:rPr>
              <a:t>Hệ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bất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phương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trình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bậc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nhất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một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ẩn</a:t>
            </a:r>
            <a:endParaRPr lang="en-US" dirty="0">
              <a:solidFill>
                <a:srgbClr val="FF0000"/>
              </a:solidFill>
            </a:endParaRPr>
          </a:p>
          <a:p>
            <a:pPr marL="457200" lvl="0"/>
            <a:r>
              <a:rPr lang="nl-NL" dirty="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⦿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bất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bậc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ẩn</a:t>
            </a:r>
            <a:r>
              <a:rPr lang="en-US" dirty="0"/>
              <a:t> ta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bất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bất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. </a:t>
            </a:r>
          </a:p>
          <a:p>
            <a:pPr marL="457200" lvl="0"/>
            <a:r>
              <a:rPr lang="nl-NL" dirty="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⦿ </a:t>
            </a:r>
            <a:r>
              <a:rPr lang="en-US" dirty="0"/>
              <a:t>Khi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nghiệm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bất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giao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nghiệm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bất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921085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2" y="6745184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2" y="6597295"/>
            <a:ext cx="2775439" cy="29577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0C4A8818-A8C6-40B2-93FC-502248369014}"/>
              </a:ext>
            </a:extLst>
          </p:cNvPr>
          <p:cNvGrpSpPr/>
          <p:nvPr/>
        </p:nvGrpSpPr>
        <p:grpSpPr>
          <a:xfrm>
            <a:off x="-1372802" y="2046834"/>
            <a:ext cx="9144002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="" xmlns:a16="http://schemas.microsoft.com/office/drawing/2014/main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="" xmlns:a16="http://schemas.microsoft.com/office/drawing/2014/main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>
                <a:extLst>
                  <a:ext uri="{FF2B5EF4-FFF2-40B4-BE49-F238E27FC236}">
                    <a16:creationId xmlns="" xmlns:a16="http://schemas.microsoft.com/office/drawing/2014/main" id="{1CB4C6FF-9D2A-4DB8-995D-95E7EA1CCA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3402" y="304800"/>
                <a:ext cx="11951976" cy="2308081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0000CC"/>
                </a:solidFill>
                <a:prstDash val="sysDash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err="1">
                    <a:solidFill>
                      <a:srgbClr val="FF0000"/>
                    </a:solidFill>
                  </a:rPr>
                  <a:t>Câu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5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. </a:t>
                </a:r>
                <a:r>
                  <a:rPr lang="en-GB" dirty="0" err="1"/>
                  <a:t>Giải</a:t>
                </a:r>
                <a:r>
                  <a:rPr lang="en-GB" dirty="0"/>
                  <a:t> </a:t>
                </a:r>
                <a:r>
                  <a:rPr lang="en-GB" dirty="0" err="1"/>
                  <a:t>các</a:t>
                </a:r>
                <a:r>
                  <a:rPr lang="en-GB" dirty="0"/>
                  <a:t> </a:t>
                </a:r>
                <a:r>
                  <a:rPr lang="en-GB" dirty="0" err="1"/>
                  <a:t>hệ</a:t>
                </a:r>
                <a:r>
                  <a:rPr lang="en-GB" dirty="0"/>
                  <a:t> </a:t>
                </a:r>
                <a:r>
                  <a:rPr lang="en-GB" dirty="0" err="1"/>
                  <a:t>bất</a:t>
                </a:r>
                <a:r>
                  <a:rPr lang="en-GB" dirty="0"/>
                  <a:t> </a:t>
                </a:r>
                <a:r>
                  <a:rPr lang="en-GB" dirty="0" err="1"/>
                  <a:t>phương</a:t>
                </a:r>
                <a:r>
                  <a:rPr lang="en-GB" dirty="0"/>
                  <a:t> </a:t>
                </a:r>
                <a:r>
                  <a:rPr lang="en-GB" dirty="0" err="1"/>
                  <a:t>trình</a:t>
                </a:r>
                <a:r>
                  <a:rPr lang="en-GB" dirty="0"/>
                  <a:t> </a:t>
                </a:r>
                <a:r>
                  <a:rPr lang="en-GB" dirty="0" err="1"/>
                  <a:t>sau</a:t>
                </a:r>
                <a:r>
                  <a:rPr lang="en-GB" dirty="0"/>
                  <a:t>:</a:t>
                </a:r>
                <a:endParaRPr lang="en-US" dirty="0"/>
              </a:p>
              <a:p>
                <a:r>
                  <a:rPr lang="en-GB" dirty="0"/>
                  <a:t>		a)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GB">
                                  <a:latin typeface="Cambria Math"/>
                                </a:rPr>
                                <m:t>5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GB">
                                  <a:latin typeface="Cambria Math"/>
                                </a:rPr>
                                <m:t>2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&gt;</m:t>
                              </m:r>
                              <m:r>
                                <a:rPr lang="en-GB">
                                  <a:latin typeface="Cambria Math"/>
                                </a:rPr>
                                <m:t>4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GB">
                                  <a:latin typeface="Cambria Math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n-GB">
                                  <a:latin typeface="Cambria Math"/>
                                </a:rPr>
                                <m:t>5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GB">
                                  <a:latin typeface="Cambria Math"/>
                                </a:rPr>
                                <m:t>4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&lt;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GB"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dirty="0"/>
                  <a:t>	           	 b)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GB">
                                  <a:latin typeface="Cambria Math"/>
                                </a:rPr>
                                <m:t>6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>
                                      <a:latin typeface="Cambria Math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>
                                      <a:latin typeface="Cambria Math"/>
                                    </a:rPr>
                                    <m:t>7</m:t>
                                  </m:r>
                                </m:den>
                              </m:f>
                              <m:r>
                                <a:rPr lang="en-GB" i="1">
                                  <a:latin typeface="Cambria Math"/>
                                </a:rPr>
                                <m:t>&lt;</m:t>
                              </m:r>
                              <m:r>
                                <a:rPr lang="en-GB">
                                  <a:latin typeface="Cambria Math"/>
                                </a:rPr>
                                <m:t>4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GB">
                                  <a:latin typeface="Cambria Math"/>
                                </a:rPr>
                                <m:t>7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>
                                      <a:latin typeface="Cambria Math"/>
                                    </a:rPr>
                                    <m:t>8</m:t>
                                  </m:r>
                                  <m:r>
                                    <a:rPr lang="en-GB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GB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GB"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GB" i="1">
                                  <a:latin typeface="Cambria Math"/>
                                </a:rPr>
                                <m:t>&lt;</m:t>
                              </m:r>
                              <m:r>
                                <a:rPr lang="en-GB">
                                  <a:latin typeface="Cambria Math"/>
                                </a:rPr>
                                <m:t>2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GB">
                                  <a:latin typeface="Cambria Math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CB4C6FF-9D2A-4DB8-995D-95E7EA1CC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402" y="304800"/>
                <a:ext cx="11951976" cy="2308081"/>
              </a:xfrm>
              <a:prstGeom prst="rect">
                <a:avLst/>
              </a:prstGeom>
              <a:blipFill rotWithShape="1">
                <a:blip r:embed="rId6"/>
                <a:stretch>
                  <a:fillRect l="-1223" t="-5774"/>
                </a:stretch>
              </a:blipFill>
              <a:ln>
                <a:solidFill>
                  <a:srgbClr val="0000CC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">
                <a:extLst>
                  <a:ext uri="{FF2B5EF4-FFF2-40B4-BE49-F238E27FC236}">
                    <a16:creationId xmlns="" xmlns:a16="http://schemas.microsoft.com/office/drawing/2014/main" id="{BFC44F5D-5A03-429E-A3E3-CCED1EEF7D3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6822" y="2654447"/>
                <a:ext cx="11938556" cy="4093235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0000CC"/>
                </a:solidFill>
                <a:prstDash val="sysDot"/>
              </a:ln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.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Lời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giải</a:t>
                </a:r>
                <a:r>
                  <a:rPr lang="en-US" b="1" dirty="0">
                    <a:solidFill>
                      <a:srgbClr val="FF0000"/>
                    </a:solidFill>
                  </a:rPr>
                  <a:t>: </a:t>
                </a:r>
              </a:p>
              <a:p>
                <a:r>
                  <a:rPr lang="fr-FR" b="1" dirty="0">
                    <a:solidFill>
                      <a:srgbClr val="FF0000"/>
                    </a:solidFill>
                  </a:rPr>
                  <a:t>a)</a:t>
                </a:r>
                <a:r>
                  <a:rPr lang="fr-FR" dirty="0">
                    <a:solidFill>
                      <a:srgbClr val="FF0000"/>
                    </a:solidFill>
                  </a:rPr>
                  <a:t> </a:t>
                </a:r>
                <a:r>
                  <a:rPr lang="fr-FR" dirty="0" err="1"/>
                  <a:t>Hệ</a:t>
                </a:r>
                <a:r>
                  <a:rPr lang="fr-FR" dirty="0"/>
                  <a:t> </a:t>
                </a:r>
                <a:r>
                  <a:rPr lang="fr-FR" dirty="0" err="1"/>
                  <a:t>bất</a:t>
                </a:r>
                <a:r>
                  <a:rPr lang="fr-FR" dirty="0"/>
                  <a:t> </a:t>
                </a:r>
                <a:r>
                  <a:rPr lang="fr-FR" dirty="0" err="1"/>
                  <a:t>phương</a:t>
                </a:r>
                <a:r>
                  <a:rPr lang="fr-FR" dirty="0"/>
                  <a:t> </a:t>
                </a:r>
                <a:r>
                  <a:rPr lang="fr-FR" dirty="0" err="1"/>
                  <a:t>trình</a:t>
                </a:r>
                <a:r>
                  <a:rPr lang="fr-FR" dirty="0"/>
                  <a:t> </a:t>
                </a:r>
                <a:r>
                  <a:rPr lang="fr-FR" dirty="0" err="1"/>
                  <a:t>tương</a:t>
                </a:r>
                <a:r>
                  <a:rPr lang="fr-FR" dirty="0"/>
                  <a:t> </a:t>
                </a:r>
                <a:r>
                  <a:rPr lang="fr-FR" dirty="0" err="1"/>
                  <a:t>đương</a:t>
                </a:r>
                <a:r>
                  <a:rPr lang="fr-FR" dirty="0"/>
                  <a:t> </a:t>
                </a:r>
                <a:r>
                  <a:rPr lang="fr-FR" dirty="0" err="1"/>
                  <a:t>với</a:t>
                </a:r>
                <a:r>
                  <a:rPr lang="fr-FR" dirty="0"/>
                  <a:t>:</a:t>
                </a:r>
                <a:r>
                  <a:rPr lang="en-US" dirty="0"/>
                  <a:t>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fr-FR">
                                  <a:latin typeface="Cambria Math"/>
                                </a:rPr>
                                <m:t>5</m:t>
                              </m:r>
                              <m:r>
                                <a:rPr lang="fr-FR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fr-FR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fr-FR">
                                  <a:latin typeface="Cambria Math"/>
                                </a:rPr>
                                <m:t>2</m:t>
                              </m:r>
                              <m:r>
                                <a:rPr lang="fr-FR" i="1">
                                  <a:latin typeface="Cambria Math"/>
                                </a:rPr>
                                <m:t>&gt;</m:t>
                              </m:r>
                              <m:r>
                                <a:rPr lang="fr-FR">
                                  <a:latin typeface="Cambria Math"/>
                                </a:rPr>
                                <m:t>4</m:t>
                              </m:r>
                              <m:r>
                                <a:rPr lang="fr-FR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fr-FR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fr-FR">
                                  <a:latin typeface="Cambria Math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fr-FR">
                                  <a:latin typeface="Cambria Math"/>
                                </a:rPr>
                                <m:t>5</m:t>
                              </m:r>
                              <m:r>
                                <a:rPr lang="fr-FR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fr-FR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fr-FR">
                                  <a:latin typeface="Cambria Math"/>
                                </a:rPr>
                                <m:t>4</m:t>
                              </m:r>
                              <m:r>
                                <a:rPr lang="fr-FR" i="1">
                                  <a:latin typeface="Cambria Math"/>
                                </a:rPr>
                                <m:t>&lt;</m:t>
                              </m:r>
                              <m:r>
                                <a:rPr lang="fr-FR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fr-FR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fr-FR"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fr-FR" i="1">
                        <a:latin typeface="Cambria Math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fr-FR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fr-FR" i="1">
                                  <a:latin typeface="Cambria Math"/>
                                </a:rPr>
                                <m:t>&gt;</m:t>
                              </m:r>
                              <m:r>
                                <a:rPr lang="fr-FR">
                                  <a:latin typeface="Cambria Math"/>
                                </a:rPr>
                                <m:t>7</m:t>
                              </m:r>
                            </m:e>
                          </m:mr>
                          <m:mr>
                            <m:e>
                              <m:r>
                                <a:rPr lang="fr-FR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fr-FR" i="1">
                                  <a:latin typeface="Cambria Math"/>
                                </a:rPr>
                                <m:t>&lt;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fr-FR"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fr-FR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lvl="0"/>
                <a:r>
                  <a:rPr lang="en-US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 </a:t>
                </a:r>
                <a:r>
                  <a:rPr lang="fr-FR" dirty="0" err="1"/>
                  <a:t>Suy</a:t>
                </a:r>
                <a:r>
                  <a:rPr lang="fr-FR" dirty="0"/>
                  <a:t> ra </a:t>
                </a:r>
                <a:r>
                  <a:rPr lang="fr-FR" dirty="0" err="1"/>
                  <a:t>hệ</a:t>
                </a:r>
                <a:r>
                  <a:rPr lang="fr-FR" dirty="0"/>
                  <a:t> </a:t>
                </a:r>
                <a:r>
                  <a:rPr lang="fr-FR" dirty="0" err="1"/>
                  <a:t>bất</a:t>
                </a:r>
                <a:r>
                  <a:rPr lang="fr-FR" dirty="0"/>
                  <a:t> </a:t>
                </a:r>
                <a:r>
                  <a:rPr lang="fr-FR" dirty="0" err="1"/>
                  <a:t>phương</a:t>
                </a:r>
                <a:r>
                  <a:rPr lang="fr-FR" dirty="0"/>
                  <a:t> </a:t>
                </a:r>
                <a:r>
                  <a:rPr lang="fr-FR" dirty="0" err="1"/>
                  <a:t>trình</a:t>
                </a:r>
                <a:r>
                  <a:rPr lang="fr-FR" dirty="0"/>
                  <a:t> </a:t>
                </a:r>
                <a:r>
                  <a:rPr lang="fr-FR" dirty="0" err="1"/>
                  <a:t>vô</a:t>
                </a:r>
                <a:r>
                  <a:rPr lang="fr-FR" dirty="0"/>
                  <a:t> </a:t>
                </a:r>
                <a:r>
                  <a:rPr lang="fr-FR" dirty="0" err="1"/>
                  <a:t>nghiệm</a:t>
                </a:r>
                <a:r>
                  <a:rPr lang="fr-FR" dirty="0"/>
                  <a:t>.</a:t>
                </a:r>
                <a:endParaRPr lang="en-US" dirty="0"/>
              </a:p>
              <a:p>
                <a:r>
                  <a:rPr lang="en-GB" b="1" dirty="0">
                    <a:solidFill>
                      <a:srgbClr val="FF0000"/>
                    </a:solidFill>
                  </a:rPr>
                  <a:t>b)</a:t>
                </a:r>
                <a:r>
                  <a:rPr lang="en-GB" dirty="0">
                    <a:solidFill>
                      <a:srgbClr val="FF0000"/>
                    </a:solidFill>
                  </a:rPr>
                  <a:t> </a:t>
                </a:r>
                <a:r>
                  <a:rPr lang="fr-FR" dirty="0" err="1"/>
                  <a:t>Hệ</a:t>
                </a:r>
                <a:r>
                  <a:rPr lang="fr-FR" dirty="0"/>
                  <a:t> </a:t>
                </a:r>
                <a:r>
                  <a:rPr lang="fr-FR" dirty="0" err="1"/>
                  <a:t>bất</a:t>
                </a:r>
                <a:r>
                  <a:rPr lang="fr-FR" dirty="0"/>
                  <a:t> </a:t>
                </a:r>
                <a:r>
                  <a:rPr lang="fr-FR" dirty="0" err="1"/>
                  <a:t>phương</a:t>
                </a:r>
                <a:r>
                  <a:rPr lang="fr-FR" dirty="0"/>
                  <a:t> </a:t>
                </a:r>
                <a:r>
                  <a:rPr lang="fr-FR" dirty="0" err="1"/>
                  <a:t>trình</a:t>
                </a:r>
                <a:r>
                  <a:rPr lang="fr-FR" dirty="0"/>
                  <a:t> </a:t>
                </a:r>
                <a:r>
                  <a:rPr lang="fr-FR" dirty="0" err="1"/>
                  <a:t>tương</a:t>
                </a:r>
                <a:r>
                  <a:rPr lang="fr-FR" dirty="0"/>
                  <a:t> </a:t>
                </a:r>
                <a:r>
                  <a:rPr lang="fr-FR" dirty="0" err="1"/>
                  <a:t>đương</a:t>
                </a:r>
                <a:r>
                  <a:rPr lang="fr-FR" dirty="0"/>
                  <a:t> </a:t>
                </a:r>
                <a:r>
                  <a:rPr lang="fr-FR" dirty="0" err="1"/>
                  <a:t>với</a:t>
                </a:r>
                <a:r>
                  <a:rPr lang="fr-FR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GB">
                                  <a:latin typeface="Cambria Math"/>
                                </a:rPr>
                                <m:t>6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>
                                      <a:latin typeface="Cambria Math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>
                                      <a:latin typeface="Cambria Math"/>
                                    </a:rPr>
                                    <m:t>7</m:t>
                                  </m:r>
                                </m:den>
                              </m:f>
                              <m:r>
                                <a:rPr lang="en-GB" i="1">
                                  <a:latin typeface="Cambria Math"/>
                                </a:rPr>
                                <m:t>&lt;</m:t>
                              </m:r>
                              <m:r>
                                <a:rPr lang="en-GB">
                                  <a:latin typeface="Cambria Math"/>
                                </a:rPr>
                                <m:t>4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GB">
                                  <a:latin typeface="Cambria Math"/>
                                </a:rPr>
                                <m:t>7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>
                                      <a:latin typeface="Cambria Math"/>
                                    </a:rPr>
                                    <m:t>8</m:t>
                                  </m:r>
                                  <m:r>
                                    <a:rPr lang="en-GB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GB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GB"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GB" i="1">
                                  <a:latin typeface="Cambria Math"/>
                                </a:rPr>
                                <m:t>&lt;</m:t>
                              </m:r>
                              <m:r>
                                <a:rPr lang="en-GB">
                                  <a:latin typeface="Cambria Math"/>
                                </a:rPr>
                                <m:t>2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GB">
                                  <a:latin typeface="Cambria Math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  <m:r>
                      <a:rPr lang="en-GB" i="1">
                        <a:latin typeface="Cambria Math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&lt;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>
                                      <a:latin typeface="Cambria Math"/>
                                    </a:rPr>
                                    <m:t>22</m:t>
                                  </m:r>
                                </m:num>
                                <m:den>
                                  <m:r>
                                    <a:rPr lang="en-GB">
                                      <a:latin typeface="Cambria Math"/>
                                    </a:rPr>
                                    <m:t>7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&lt;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>
                                      <a:latin typeface="Cambria Math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en-GB"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  <m:r>
                      <a:rPr lang="en-GB" i="1">
                        <a:latin typeface="Cambria Math"/>
                      </a:rPr>
                      <m:t>⇔</m:t>
                    </m:r>
                    <m:r>
                      <a:rPr lang="en-GB" i="1">
                        <a:latin typeface="Cambria Math"/>
                      </a:rPr>
                      <m:t>𝑥</m:t>
                    </m:r>
                    <m:r>
                      <a:rPr lang="en-GB" i="1">
                        <a:latin typeface="Cambria Math"/>
                      </a:rPr>
                      <m:t>&lt;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GB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GB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pPr lvl="0"/>
                <a:r>
                  <a:rPr lang="en-US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 </a:t>
                </a:r>
                <a:r>
                  <a:rPr lang="en-GB" dirty="0" err="1"/>
                  <a:t>Vậy</a:t>
                </a:r>
                <a:r>
                  <a:rPr lang="en-GB" dirty="0"/>
                  <a:t> </a:t>
                </a:r>
                <a:r>
                  <a:rPr lang="en-GB" dirty="0" err="1"/>
                  <a:t>hệ</a:t>
                </a:r>
                <a:r>
                  <a:rPr lang="en-GB" dirty="0"/>
                  <a:t> </a:t>
                </a:r>
                <a:r>
                  <a:rPr lang="en-GB" dirty="0" err="1"/>
                  <a:t>bất</a:t>
                </a:r>
                <a:r>
                  <a:rPr lang="en-GB" dirty="0"/>
                  <a:t> </a:t>
                </a:r>
                <a:r>
                  <a:rPr lang="en-GB" dirty="0" err="1"/>
                  <a:t>phương</a:t>
                </a:r>
                <a:r>
                  <a:rPr lang="en-GB" dirty="0"/>
                  <a:t> </a:t>
                </a:r>
                <a:r>
                  <a:rPr lang="en-GB" dirty="0" err="1"/>
                  <a:t>trình</a:t>
                </a:r>
                <a:r>
                  <a:rPr lang="en-GB" dirty="0"/>
                  <a:t> </a:t>
                </a:r>
                <a:r>
                  <a:rPr lang="en-GB" dirty="0" err="1"/>
                  <a:t>có</a:t>
                </a:r>
                <a:r>
                  <a:rPr lang="en-GB" dirty="0"/>
                  <a:t> </a:t>
                </a:r>
                <a:r>
                  <a:rPr lang="en-GB" dirty="0" err="1"/>
                  <a:t>nghiệm</a:t>
                </a:r>
                <a:r>
                  <a:rPr lang="en-GB" dirty="0"/>
                  <a:t> </a:t>
                </a:r>
                <a:r>
                  <a:rPr lang="en-GB" dirty="0" err="1"/>
                  <a:t>là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𝑥</m:t>
                    </m:r>
                    <m:r>
                      <a:rPr lang="en-GB" i="1">
                        <a:latin typeface="Cambria Math"/>
                      </a:rPr>
                      <m:t>&lt;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GB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GB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BFC44F5D-5A03-429E-A3E3-CCED1EEF7D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822" y="2654447"/>
                <a:ext cx="11938556" cy="4093235"/>
              </a:xfrm>
              <a:prstGeom prst="rect">
                <a:avLst/>
              </a:prstGeom>
              <a:blipFill>
                <a:blip r:embed="rId7"/>
                <a:stretch>
                  <a:fillRect l="-918" t="-3116"/>
                </a:stretch>
              </a:blipFill>
              <a:ln>
                <a:solidFill>
                  <a:srgbClr val="0000CC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848221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2" y="6745184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2" y="6597295"/>
            <a:ext cx="2775439" cy="29577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0C4A8818-A8C6-40B2-93FC-502248369014}"/>
              </a:ext>
            </a:extLst>
          </p:cNvPr>
          <p:cNvGrpSpPr/>
          <p:nvPr/>
        </p:nvGrpSpPr>
        <p:grpSpPr>
          <a:xfrm>
            <a:off x="-1372802" y="2046834"/>
            <a:ext cx="9144002" cy="532968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="" xmlns:a16="http://schemas.microsoft.com/office/drawing/2014/main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="" xmlns:a16="http://schemas.microsoft.com/office/drawing/2014/main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="" xmlns:a16="http://schemas.microsoft.com/office/drawing/2014/main" id="{83E7C4D7-F4C4-4F6C-87A6-8260675AB9E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7679" y="265044"/>
                <a:ext cx="11951976" cy="2256484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0000CC"/>
                </a:solidFill>
                <a:prstDash val="sysDash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err="1">
                    <a:solidFill>
                      <a:srgbClr val="FF0000"/>
                    </a:solidFill>
                  </a:rPr>
                  <a:t>Câu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</a:t>
                </a:r>
                <a:r>
                  <a:rPr lang="en-US" b="1" dirty="0">
                    <a:solidFill>
                      <a:srgbClr val="FF0000"/>
                    </a:solidFill>
                  </a:rPr>
                  <a:t>. </a:t>
                </a:r>
                <a:r>
                  <a:rPr lang="en-US" dirty="0" err="1"/>
                  <a:t>Tìm</a:t>
                </a:r>
                <a:r>
                  <a:rPr lang="en-US" dirty="0"/>
                  <a:t> m </a:t>
                </a:r>
                <a:r>
                  <a:rPr lang="en-US" dirty="0" err="1"/>
                  <a:t>để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sau</a:t>
                </a:r>
                <a:r>
                  <a:rPr lang="en-US" dirty="0"/>
                  <a:t> </a:t>
                </a:r>
                <a:r>
                  <a:rPr lang="en-US" dirty="0" err="1"/>
                  <a:t>vô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	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/>
                                </a:rPr>
                                <m:t>≥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7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≤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8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5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3E7C4D7-F4C4-4F6C-87A6-8260675AB9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79" y="265044"/>
                <a:ext cx="11951976" cy="2256484"/>
              </a:xfrm>
              <a:prstGeom prst="rect">
                <a:avLst/>
              </a:prstGeom>
              <a:blipFill rotWithShape="1">
                <a:blip r:embed="rId6"/>
                <a:stretch>
                  <a:fillRect l="-1223" t="-5898"/>
                </a:stretch>
              </a:blipFill>
              <a:ln>
                <a:solidFill>
                  <a:srgbClr val="0000CC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="" xmlns:a16="http://schemas.microsoft.com/office/drawing/2014/main" id="{0CCF8AB6-AFDC-49F5-9E48-38F7352170C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1099" y="2584629"/>
                <a:ext cx="11938556" cy="4121487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0000CC"/>
                </a:solidFill>
                <a:prstDash val="sysDot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.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Lời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giải</a:t>
                </a:r>
                <a:r>
                  <a:rPr lang="en-US" b="1" dirty="0">
                    <a:solidFill>
                      <a:srgbClr val="FF0000"/>
                    </a:solidFill>
                  </a:rPr>
                  <a:t>: </a:t>
                </a:r>
              </a:p>
              <a:p>
                <a:r>
                  <a:rPr lang="en-US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</a:t>
                </a:r>
                <a:r>
                  <a:rPr lang="en-US" dirty="0"/>
                  <a:t> </a:t>
                </a:r>
                <a:r>
                  <a:rPr lang="pt-BR" dirty="0"/>
                  <a:t>Hệ bất phương trình tương đương với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pt-BR" i="1">
                                  <a:latin typeface="Cambria Math"/>
                                </a:rPr>
                                <m:t>≤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BR">
                                      <a:latin typeface="Cambria Math"/>
                                    </a:rPr>
                                    <m:t>8</m:t>
                                  </m:r>
                                </m:num>
                                <m:den>
                                  <m:r>
                                    <a:rPr lang="pt-BR">
                                      <a:latin typeface="Cambria Math"/>
                                    </a:rPr>
                                    <m:t>13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pt-BR" i="1">
                                  <a:latin typeface="Cambria Math"/>
                                </a:rPr>
                                <m:t>≥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BR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pt-BR" i="1">
                                      <a:latin typeface="Cambria Math"/>
                                    </a:rPr>
                                    <m:t>𝑚</m:t>
                                  </m:r>
                                  <m:r>
                                    <a:rPr lang="pt-BR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pt-BR">
                                      <a:latin typeface="Cambria Math"/>
                                    </a:rPr>
                                    <m:t>8</m:t>
                                  </m:r>
                                </m:num>
                                <m:den>
                                  <m:r>
                                    <a:rPr lang="pt-BR">
                                      <a:latin typeface="Cambria Math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pPr lvl="0"/>
                <a:r>
                  <a:rPr lang="en-US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 </a:t>
                </a:r>
                <a:r>
                  <a:rPr lang="en-US" dirty="0" err="1"/>
                  <a:t>Suy</a:t>
                </a:r>
                <a:r>
                  <a:rPr lang="en-US" dirty="0"/>
                  <a:t> ra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vô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⇔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en-US">
                            <a:latin typeface="Cambria Math"/>
                          </a:rPr>
                          <m:t>13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&lt;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𝑚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en-US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⇔</m:t>
                    </m:r>
                    <m:r>
                      <a:rPr lang="en-US" i="1">
                        <a:latin typeface="Cambria Math"/>
                      </a:rPr>
                      <m:t>𝑚</m:t>
                    </m:r>
                    <m:r>
                      <a:rPr lang="en-US" i="1">
                        <a:latin typeface="Cambria Math"/>
                      </a:rPr>
                      <m:t>&gt;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latin typeface="Cambria Math"/>
                          </a:rPr>
                          <m:t>72</m:t>
                        </m:r>
                      </m:num>
                      <m:den>
                        <m:r>
                          <a:rPr lang="en-US">
                            <a:latin typeface="Cambria Math"/>
                          </a:rPr>
                          <m:t>13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pPr lvl="0"/>
                <a:r>
                  <a:rPr lang="en-US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	</a:t>
                </a:r>
                <a:r>
                  <a:rPr lang="en-US" dirty="0" err="1"/>
                  <a:t>Vậy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𝑚</m:t>
                    </m:r>
                    <m:r>
                      <a:rPr lang="en-US" i="1">
                        <a:latin typeface="Cambria Math"/>
                      </a:rPr>
                      <m:t>&gt;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latin typeface="Cambria Math"/>
                          </a:rPr>
                          <m:t>72</m:t>
                        </m:r>
                      </m:num>
                      <m:den>
                        <m:r>
                          <a:rPr lang="en-US">
                            <a:latin typeface="Cambria Math"/>
                          </a:rPr>
                          <m:t>13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tìm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0CCF8AB6-AFDC-49F5-9E48-38F7352170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099" y="2584629"/>
                <a:ext cx="11938556" cy="4121487"/>
              </a:xfrm>
              <a:prstGeom prst="rect">
                <a:avLst/>
              </a:prstGeom>
              <a:blipFill>
                <a:blip r:embed="rId7"/>
                <a:stretch>
                  <a:fillRect l="-1224" t="-3097"/>
                </a:stretch>
              </a:blipFill>
              <a:ln>
                <a:solidFill>
                  <a:srgbClr val="0000CC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7767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4400</TotalTime>
  <Words>1271</Words>
  <Application>Microsoft Office PowerPoint</Application>
  <PresentationFormat>Custom</PresentationFormat>
  <Paragraphs>79</Paragraphs>
  <Slides>10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LONGDAN</cp:lastModifiedBy>
  <cp:revision>556</cp:revision>
  <cp:lastPrinted>2020-09-06T05:45:13Z</cp:lastPrinted>
  <dcterms:created xsi:type="dcterms:W3CDTF">2020-08-16T09:33:36Z</dcterms:created>
  <dcterms:modified xsi:type="dcterms:W3CDTF">2021-12-05T15:31:28Z</dcterms:modified>
</cp:coreProperties>
</file>